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4" r:id="rId3"/>
    <p:sldId id="559" r:id="rId4"/>
    <p:sldId id="485" r:id="rId5"/>
    <p:sldId id="486" r:id="rId6"/>
    <p:sldId id="490" r:id="rId7"/>
    <p:sldId id="1045" r:id="rId8"/>
    <p:sldId id="1048" r:id="rId9"/>
    <p:sldId id="1043" r:id="rId10"/>
    <p:sldId id="488" r:id="rId11"/>
    <p:sldId id="1047" r:id="rId12"/>
    <p:sldId id="501" r:id="rId13"/>
    <p:sldId id="1051" r:id="rId14"/>
    <p:sldId id="492" r:id="rId15"/>
    <p:sldId id="504" r:id="rId16"/>
    <p:sldId id="1049" r:id="rId17"/>
    <p:sldId id="1050" r:id="rId18"/>
    <p:sldId id="1020" r:id="rId19"/>
    <p:sldId id="1024" r:id="rId20"/>
    <p:sldId id="1052" r:id="rId21"/>
    <p:sldId id="505" r:id="rId22"/>
    <p:sldId id="507" r:id="rId23"/>
    <p:sldId id="508" r:id="rId24"/>
    <p:sldId id="512" r:id="rId25"/>
    <p:sldId id="517" r:id="rId26"/>
    <p:sldId id="516" r:id="rId27"/>
    <p:sldId id="514" r:id="rId28"/>
    <p:sldId id="1022" r:id="rId29"/>
    <p:sldId id="1023" r:id="rId30"/>
    <p:sldId id="520" r:id="rId31"/>
    <p:sldId id="1039" r:id="rId32"/>
    <p:sldId id="1041" r:id="rId33"/>
  </p:sldIdLst>
  <p:sldSz cx="9144000" cy="6858000" type="screen4x3"/>
  <p:notesSz cx="9872663" cy="67421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898989"/>
    <a:srgbClr val="5B5647"/>
    <a:srgbClr val="9A1D2B"/>
    <a:srgbClr val="BF2F37"/>
    <a:srgbClr val="AAA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8C0FF-B960-8143-8218-1145377ADDB6}" v="22" dt="2021-02-15T14:49:16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07"/>
  </p:normalViewPr>
  <p:slideViewPr>
    <p:cSldViewPr>
      <p:cViewPr varScale="1">
        <p:scale>
          <a:sx n="144" d="100"/>
          <a:sy n="144" d="100"/>
        </p:scale>
        <p:origin x="10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CB2DF96-644F-1E45-83CB-888DF2B4A55E}" type="datetimeFigureOut">
              <a:rPr lang="en-GB"/>
              <a:pPr>
                <a:defRPr/>
              </a:pPr>
              <a:t>15/02/2021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0C09ED05-ABED-E64B-BDA7-C6902AF498C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9204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538B12B7-AC03-C244-B38B-70E1AD70D447}" type="datetimeFigureOut">
              <a:rPr lang="en-GB"/>
              <a:pPr>
                <a:defRPr/>
              </a:pPr>
              <a:t>15/02/2021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73437" cy="2530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02505"/>
            <a:ext cx="7898130" cy="30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0CCD751-5339-334F-8237-138F9F4162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8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67EE18-0321-A043-9D41-FA388D4E0B15}" type="slidenum">
              <a:rPr lang="en-GB" sz="1200">
                <a:latin typeface="Calibri" charset="0"/>
              </a:rPr>
              <a:pPr eaLnBrk="1" hangingPunct="1"/>
              <a:t>1</a:t>
            </a:fld>
            <a:endParaRPr lang="en-GB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7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2734E-0A9F-FE44-BC3B-57BA9A314303}" type="slidenum">
              <a:rPr lang="en-GB" sz="1200">
                <a:latin typeface="Times New Roman" charset="0"/>
              </a:rPr>
              <a:pPr eaLnBrk="1" hangingPunct="1"/>
              <a:t>6</a:t>
            </a:fld>
            <a:endParaRPr lang="en-GB" sz="12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5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2734E-0A9F-FE44-BC3B-57BA9A314303}" type="slidenum">
              <a:rPr lang="en-GB" sz="1200">
                <a:latin typeface="Times New Roman" charset="0"/>
              </a:rPr>
              <a:pPr eaLnBrk="1" hangingPunct="1"/>
              <a:t>7</a:t>
            </a:fld>
            <a:endParaRPr lang="en-GB" sz="12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0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2734E-0A9F-FE44-BC3B-57BA9A314303}" type="slidenum">
              <a:rPr lang="en-GB" sz="1200">
                <a:latin typeface="Times New Roman" charset="0"/>
              </a:rPr>
              <a:pPr eaLnBrk="1" hangingPunct="1"/>
              <a:t>8</a:t>
            </a:fld>
            <a:endParaRPr lang="en-GB" sz="12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2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2734E-0A9F-FE44-BC3B-57BA9A314303}" type="slidenum">
              <a:rPr lang="en-GB" sz="1200">
                <a:latin typeface="Times New Roman" charset="0"/>
              </a:rPr>
              <a:pPr eaLnBrk="1" hangingPunct="1"/>
              <a:t>9</a:t>
            </a:fld>
            <a:endParaRPr lang="en-GB" sz="1200">
              <a:latin typeface="Times New Roman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6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F9BEDC-DA36-3040-852B-0D8162E926EF}" type="slidenum">
              <a:rPr lang="en-GB" sz="1200">
                <a:cs typeface="Arial" charset="0"/>
              </a:rPr>
              <a:pPr eaLnBrk="1" hangingPunct="1"/>
              <a:t>14</a:t>
            </a:fld>
            <a:endParaRPr lang="en-GB" sz="1200">
              <a:cs typeface="Arial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360738" y="585788"/>
            <a:ext cx="3151187" cy="23637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6356" y="3203675"/>
            <a:ext cx="7239954" cy="2839647"/>
          </a:xfrm>
        </p:spPr>
        <p:txBody>
          <a:bodyPr/>
          <a:lstStyle/>
          <a:p>
            <a:pPr defTabSz="762000" eaLnBrk="1" hangingPunct="1">
              <a:defRPr/>
            </a:pPr>
            <a:endParaRPr lang="en-GB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28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05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4624"/>
            <a:ext cx="8640960" cy="864097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B1C65-2935-2E48-B142-D14792BE45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7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1"/>
            <a:ext cx="8640960" cy="5217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625A9-5E77-CB45-8867-3DD80D097E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3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06FB6-30B6-3741-B920-AD36641950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75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07ED6-C9FA-7D41-9BDC-B49EA78231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2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9BC00-9022-C149-A90A-3C5E84EE35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77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7BAAC-BC51-B343-B315-A9ACA4689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09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7064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50825" y="9080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50825" y="6288088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8" y="644842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1638" y="644842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9FBACD15-3C6A-EC4E-9DE3-A3935674EC9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2" name="Picture 7" descr="logo-ltr.tif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296025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­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12291" name="Title 1"/>
          <p:cNvSpPr>
            <a:spLocks noGrp="1"/>
          </p:cNvSpPr>
          <p:nvPr>
            <p:ph type="ctrTitle"/>
          </p:nvPr>
        </p:nvSpPr>
        <p:spPr>
          <a:xfrm>
            <a:off x="250825" y="1972239"/>
            <a:ext cx="8642350" cy="1214896"/>
          </a:xfrm>
        </p:spPr>
        <p:txBody>
          <a:bodyPr/>
          <a:lstStyle/>
          <a:p>
            <a:pPr algn="ctr" eaLnBrk="1" hangingPunct="1"/>
            <a:r>
              <a:rPr lang="en-GB" sz="3600">
                <a:latin typeface="Arial" charset="0"/>
                <a:cs typeface="Arial" charset="0"/>
              </a:rPr>
              <a:t>Optical Networks</a:t>
            </a:r>
            <a:br>
              <a:rPr lang="en-GB" sz="3600">
                <a:latin typeface="Arial" charset="0"/>
                <a:cs typeface="Arial" charset="0"/>
              </a:rPr>
            </a:br>
            <a:r>
              <a:rPr lang="en-GB" sz="3600">
                <a:latin typeface="Arial" charset="0"/>
                <a:cs typeface="Arial" charset="0"/>
              </a:rPr>
              <a:t> [</a:t>
            </a:r>
            <a:r>
              <a:rPr lang="en-GB" sz="3600">
                <a:latin typeface="Calibri" charset="0"/>
                <a:cs typeface="Arial" charset="0"/>
              </a:rPr>
              <a:t>EENGM0003]</a:t>
            </a:r>
            <a:endParaRPr lang="en-GB" sz="3600">
              <a:latin typeface="Arial" charset="0"/>
              <a:cs typeface="Arial" charset="0"/>
            </a:endParaRPr>
          </a:p>
        </p:txBody>
      </p:sp>
      <p:sp>
        <p:nvSpPr>
          <p:cNvPr id="12292" name="Subtitle 2"/>
          <p:cNvSpPr>
            <a:spLocks noGrp="1"/>
          </p:cNvSpPr>
          <p:nvPr>
            <p:ph type="subTitle" idx="1"/>
          </p:nvPr>
        </p:nvSpPr>
        <p:spPr>
          <a:xfrm>
            <a:off x="250825" y="3836988"/>
            <a:ext cx="8642350" cy="1752600"/>
          </a:xfrm>
        </p:spPr>
        <p:txBody>
          <a:bodyPr/>
          <a:lstStyle/>
          <a:p>
            <a:pPr algn="ctr" eaLnBrk="1" hangingPunct="1"/>
            <a:r>
              <a:rPr lang="en-GB" sz="2000" dirty="0" err="1">
                <a:latin typeface="Calibri" charset="0"/>
              </a:rPr>
              <a:t>Dr.</a:t>
            </a:r>
            <a:r>
              <a:rPr lang="en-GB" sz="2000" dirty="0">
                <a:latin typeface="Calibri" charset="0"/>
              </a:rPr>
              <a:t> George T. Kanellos </a:t>
            </a:r>
          </a:p>
          <a:p>
            <a:pPr algn="ctr" eaLnBrk="1" hangingPunct="1"/>
            <a:r>
              <a:rPr lang="en-GB" sz="2000" dirty="0">
                <a:latin typeface="Calibri" charset="0"/>
              </a:rPr>
              <a:t>[gt.kanellos@bristol.ac.uk]</a:t>
            </a:r>
          </a:p>
          <a:p>
            <a:pPr algn="ctr" eaLnBrk="1" hangingPunct="1"/>
            <a:endParaRPr lang="en-GB" sz="20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1B1C65-2935-2E48-B142-D14792BE457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DWDM and CWDM 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E9563-5B73-42DC-92E9-D8AC5BE8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52653"/>
            <a:ext cx="6876256" cy="4952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DWDM and CWDM 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D1609-0B69-42C2-82CE-E3DF80C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900"/>
            <a:ext cx="9144000" cy="35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ＭＳ Ｐゴシック" charset="0"/>
              </a:rPr>
              <a:t>Link Capacity &amp; Spectral Efficiency 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r>
              <a:rPr lang="en-US" sz="1800" dirty="0">
                <a:latin typeface="Arial" charset="0"/>
                <a:cs typeface="Arial" charset="0"/>
              </a:rPr>
              <a:t>Capacity of an optical communications channel is the maximum bit rate that can be transmitted without error for a given </a:t>
            </a:r>
            <a:r>
              <a:rPr lang="en-US" sz="1800" b="1" dirty="0">
                <a:latin typeface="Arial" charset="0"/>
                <a:cs typeface="Arial" charset="0"/>
              </a:rPr>
              <a:t>noise</a:t>
            </a:r>
            <a:r>
              <a:rPr lang="en-US" sz="1800" dirty="0">
                <a:latin typeface="Arial" charset="0"/>
                <a:cs typeface="Arial" charset="0"/>
              </a:rPr>
              <a:t>, </a:t>
            </a:r>
            <a:r>
              <a:rPr lang="en-US" sz="1800" b="1" dirty="0">
                <a:latin typeface="Arial" charset="0"/>
                <a:cs typeface="Arial" charset="0"/>
              </a:rPr>
              <a:t>bandwidth</a:t>
            </a:r>
            <a:r>
              <a:rPr lang="en-US" sz="1800" dirty="0">
                <a:latin typeface="Arial" charset="0"/>
                <a:cs typeface="Arial" charset="0"/>
              </a:rPr>
              <a:t> and </a:t>
            </a:r>
            <a:r>
              <a:rPr lang="en-US" sz="1800" b="1" dirty="0">
                <a:latin typeface="Arial" charset="0"/>
                <a:cs typeface="Arial" charset="0"/>
              </a:rPr>
              <a:t>power</a:t>
            </a:r>
            <a:r>
              <a:rPr lang="en-US" sz="1800" dirty="0">
                <a:latin typeface="Arial" charset="0"/>
                <a:cs typeface="Arial" charset="0"/>
              </a:rPr>
              <a:t>.</a:t>
            </a:r>
          </a:p>
          <a:p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1800" dirty="0">
                <a:latin typeface="Arial" charset="0"/>
                <a:cs typeface="Arial" charset="0"/>
              </a:rPr>
              <a:t>Capacity can be calculated independent of modulation, coding or decoding technique</a:t>
            </a:r>
          </a:p>
          <a:p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AutoShape 8" descr="C=B\log _{2}\left(1+{\frac  {S}{N}}\right)\ ">
            <a:extLst>
              <a:ext uri="{FF2B5EF4-FFF2-40B4-BE49-F238E27FC236}">
                <a16:creationId xmlns:a16="http://schemas.microsoft.com/office/drawing/2014/main" id="{B2540CEC-C11D-4491-9F64-ABCA6C401D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B2E24-ED19-4968-B8F6-3C625F5F62B9}"/>
              </a:ext>
            </a:extLst>
          </p:cNvPr>
          <p:cNvSpPr/>
          <p:nvPr/>
        </p:nvSpPr>
        <p:spPr>
          <a:xfrm>
            <a:off x="1755304" y="5479832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 Hz bandwidth and signal-to-noise ratio S/N</a:t>
            </a:r>
          </a:p>
          <a:p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C2EB8C-78EE-417A-9542-37F2488CEA11}"/>
              </a:ext>
            </a:extLst>
          </p:cNvPr>
          <p:cNvSpPr/>
          <p:nvPr/>
        </p:nvSpPr>
        <p:spPr>
          <a:xfrm>
            <a:off x="539552" y="2875002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Shannon–Hartley theorem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2F0CEF-508C-4264-94CC-214BF132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2" y="3244334"/>
            <a:ext cx="4077696" cy="1365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ＭＳ Ｐゴシック" charset="0"/>
              </a:rPr>
              <a:t>Link Capacity &amp; Spectral Efficiency 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1800" dirty="0">
                <a:latin typeface="Arial" charset="0"/>
                <a:cs typeface="Arial" charset="0"/>
              </a:rPr>
              <a:t>For a WDM (Wavelength Division Multiplexed) optical communications system spectral Efficiency:</a:t>
            </a: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1800" dirty="0">
                <a:latin typeface="Arial" charset="0"/>
                <a:cs typeface="Arial" charset="0"/>
              </a:rPr>
              <a:t>Spectral Efficiency : the ratio of bit rate to available bandwidth </a:t>
            </a:r>
          </a:p>
          <a:p>
            <a:pPr lvl="1"/>
            <a:r>
              <a:rPr lang="en-US" sz="1400" dirty="0">
                <a:latin typeface="Arial" charset="0"/>
                <a:cs typeface="Arial" charset="0"/>
              </a:rPr>
              <a:t>It is directly dependent to modulation format and techniques</a:t>
            </a:r>
            <a:endParaRPr lang="en-US" sz="1800" dirty="0">
              <a:latin typeface="Arial" charset="0"/>
              <a:cs typeface="Arial" charset="0"/>
            </a:endParaRPr>
          </a:p>
          <a:p>
            <a:r>
              <a:rPr lang="en-US" sz="1800" dirty="0">
                <a:latin typeface="Arial" charset="0"/>
                <a:cs typeface="Arial" charset="0"/>
              </a:rPr>
              <a:t>Example:  Assuming data rate of 40 Gbps  and channel spacing of 100GHz then  will be SE = 0.4 bit/s/Hz</a:t>
            </a:r>
          </a:p>
        </p:txBody>
      </p:sp>
      <p:graphicFrame>
        <p:nvGraphicFramePr>
          <p:cNvPr id="9830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993642"/>
              </p:ext>
            </p:extLst>
          </p:nvPr>
        </p:nvGraphicFramePr>
        <p:xfrm>
          <a:off x="1907704" y="2868166"/>
          <a:ext cx="441483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3" imgW="2933700" imgH="431800" progId="Equation.3">
                  <p:embed/>
                </p:oleObj>
              </mc:Choice>
              <mc:Fallback>
                <p:oleObj name="Equation" r:id="rId3" imgW="2933700" imgH="431800" progId="Equation.3">
                  <p:embed/>
                  <p:pic>
                    <p:nvPicPr>
                      <p:cNvPr id="983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868166"/>
                        <a:ext cx="441483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8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ChangeArrowheads="1"/>
          </p:cNvSpPr>
          <p:nvPr/>
        </p:nvSpPr>
        <p:spPr bwMode="auto">
          <a:xfrm>
            <a:off x="2178050" y="268288"/>
            <a:ext cx="6427788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r" defTabSz="463550" eaLnBrk="0" hangingPunct="0">
              <a:lnSpc>
                <a:spcPct val="90000"/>
              </a:lnSpc>
              <a:defRPr/>
            </a:pPr>
            <a:endParaRPr lang="en-GB" sz="2800" b="1">
              <a:latin typeface="Times New Roman" charset="0"/>
              <a:cs typeface="+mn-cs"/>
            </a:endParaRPr>
          </a:p>
        </p:txBody>
      </p:sp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539750" y="2852738"/>
            <a:ext cx="7993063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Multiplexer/</a:t>
            </a:r>
            <a:r>
              <a:rPr lang="en-GB" sz="1600" b="1" dirty="0" err="1">
                <a:latin typeface="Arial" charset="0"/>
                <a:cs typeface="+mn-cs"/>
              </a:rPr>
              <a:t>Demultiplexer</a:t>
            </a:r>
            <a:r>
              <a:rPr lang="en-GB" sz="1600" dirty="0">
                <a:latin typeface="Arial" charset="0"/>
                <a:cs typeface="+mn-cs"/>
              </a:rPr>
              <a:t>:	combines, separates wavelength channels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Optical Add-Drop Multiplexer</a:t>
            </a:r>
            <a:r>
              <a:rPr lang="en-GB" sz="1600" dirty="0">
                <a:latin typeface="Arial" charset="0"/>
                <a:cs typeface="+mn-cs"/>
              </a:rPr>
              <a:t>:	drops/adds individual wavelength channels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Optical Cross-connect  (OXC)</a:t>
            </a:r>
            <a:r>
              <a:rPr lang="en-GB" sz="1600" dirty="0">
                <a:latin typeface="Arial" charset="0"/>
                <a:cs typeface="+mn-cs"/>
              </a:rPr>
              <a:t>:	connects a wavelength channel on a 	 	particular input fibre to any outgoing fibre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Wavelength Converter:	</a:t>
            </a:r>
            <a:r>
              <a:rPr lang="en-GB" sz="1600" dirty="0">
                <a:latin typeface="Arial" charset="0"/>
                <a:cs typeface="+mn-cs"/>
              </a:rPr>
              <a:t>converts signal form one wavelength to another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Optical Amplifier</a:t>
            </a:r>
            <a:r>
              <a:rPr lang="en-GB" sz="1600" dirty="0">
                <a:latin typeface="Arial" charset="0"/>
                <a:cs typeface="+mn-cs"/>
              </a:rPr>
              <a:t>:	overcomes loss of fibre and OADM, OXC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solidFill>
                  <a:srgbClr val="0D0D0D"/>
                </a:solidFill>
                <a:latin typeface="Arial" charset="0"/>
                <a:cs typeface="+mn-cs"/>
              </a:rPr>
              <a:t>Optical TX and RX</a:t>
            </a:r>
            <a:r>
              <a:rPr lang="en-GB" sz="1600" dirty="0">
                <a:latin typeface="Arial" charset="0"/>
                <a:cs typeface="+mn-cs"/>
              </a:rPr>
              <a:t>	WDM Transmitter and receiver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Optical Line Terminal</a:t>
            </a:r>
            <a:r>
              <a:rPr lang="en-GB" sz="1600" dirty="0">
                <a:latin typeface="Arial" charset="0"/>
                <a:cs typeface="+mn-cs"/>
              </a:rPr>
              <a:t>	TX and Mux or </a:t>
            </a:r>
            <a:r>
              <a:rPr lang="en-GB" sz="1600" dirty="0" err="1">
                <a:latin typeface="Arial" charset="0"/>
                <a:cs typeface="+mn-cs"/>
              </a:rPr>
              <a:t>DeMux</a:t>
            </a:r>
            <a:r>
              <a:rPr lang="en-GB" sz="1600" dirty="0">
                <a:latin typeface="Arial" charset="0"/>
                <a:cs typeface="+mn-cs"/>
              </a:rPr>
              <a:t>  and Rx 	</a:t>
            </a:r>
          </a:p>
        </p:txBody>
      </p:sp>
      <p:grpSp>
        <p:nvGrpSpPr>
          <p:cNvPr id="99331" name="Group 4"/>
          <p:cNvGrpSpPr>
            <a:grpSpLocks/>
          </p:cNvGrpSpPr>
          <p:nvPr/>
        </p:nvGrpSpPr>
        <p:grpSpPr bwMode="auto">
          <a:xfrm>
            <a:off x="428624" y="1125539"/>
            <a:ext cx="8012107" cy="2081214"/>
            <a:chOff x="293" y="834"/>
            <a:chExt cx="5467" cy="1311"/>
          </a:xfrm>
        </p:grpSpPr>
        <p:grpSp>
          <p:nvGrpSpPr>
            <p:cNvPr id="99347" name="Group 5"/>
            <p:cNvGrpSpPr>
              <a:grpSpLocks/>
            </p:cNvGrpSpPr>
            <p:nvPr/>
          </p:nvGrpSpPr>
          <p:grpSpPr bwMode="auto">
            <a:xfrm flipV="1">
              <a:off x="5259" y="1216"/>
              <a:ext cx="329" cy="548"/>
              <a:chOff x="1691" y="1348"/>
              <a:chExt cx="329" cy="548"/>
            </a:xfrm>
          </p:grpSpPr>
          <p:sp>
            <p:nvSpPr>
              <p:cNvPr id="572422" name="AutoShape 6"/>
              <p:cNvSpPr>
                <a:spLocks noChangeArrowheads="1"/>
              </p:cNvSpPr>
              <p:nvPr/>
            </p:nvSpPr>
            <p:spPr bwMode="auto">
              <a:xfrm rot="5400000">
                <a:off x="1507" y="1532"/>
                <a:ext cx="548" cy="179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23" name="Line 7"/>
              <p:cNvSpPr>
                <a:spLocks noChangeShapeType="1"/>
              </p:cNvSpPr>
              <p:nvPr/>
            </p:nvSpPr>
            <p:spPr bwMode="auto">
              <a:xfrm>
                <a:off x="1868" y="1424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24" name="Line 8"/>
              <p:cNvSpPr>
                <a:spLocks noChangeShapeType="1"/>
              </p:cNvSpPr>
              <p:nvPr/>
            </p:nvSpPr>
            <p:spPr bwMode="auto">
              <a:xfrm>
                <a:off x="1868" y="1492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25" name="Line 9"/>
              <p:cNvSpPr>
                <a:spLocks noChangeShapeType="1"/>
              </p:cNvSpPr>
              <p:nvPr/>
            </p:nvSpPr>
            <p:spPr bwMode="auto">
              <a:xfrm>
                <a:off x="1868" y="1560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26" name="Line 10"/>
              <p:cNvSpPr>
                <a:spLocks noChangeShapeType="1"/>
              </p:cNvSpPr>
              <p:nvPr/>
            </p:nvSpPr>
            <p:spPr bwMode="auto">
              <a:xfrm>
                <a:off x="1949" y="1588"/>
                <a:ext cx="0" cy="1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27" name="Line 11"/>
              <p:cNvSpPr>
                <a:spLocks noChangeShapeType="1"/>
              </p:cNvSpPr>
              <p:nvPr/>
            </p:nvSpPr>
            <p:spPr bwMode="auto">
              <a:xfrm>
                <a:off x="1868" y="1828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572428" name="AutoShape 12"/>
            <p:cNvSpPr>
              <a:spLocks noChangeArrowheads="1"/>
            </p:cNvSpPr>
            <p:nvPr/>
          </p:nvSpPr>
          <p:spPr bwMode="auto">
            <a:xfrm rot="16200000">
              <a:off x="444" y="1184"/>
              <a:ext cx="548" cy="17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29" name="Line 13"/>
            <p:cNvSpPr>
              <a:spLocks noChangeShapeType="1"/>
            </p:cNvSpPr>
            <p:nvPr/>
          </p:nvSpPr>
          <p:spPr bwMode="auto">
            <a:xfrm rot="10800000">
              <a:off x="481" y="1467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30" name="Line 14"/>
            <p:cNvSpPr>
              <a:spLocks noChangeShapeType="1"/>
            </p:cNvSpPr>
            <p:nvPr/>
          </p:nvSpPr>
          <p:spPr bwMode="auto">
            <a:xfrm rot="10800000">
              <a:off x="481" y="1399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31" name="Line 15"/>
            <p:cNvSpPr>
              <a:spLocks noChangeShapeType="1"/>
            </p:cNvSpPr>
            <p:nvPr/>
          </p:nvSpPr>
          <p:spPr bwMode="auto">
            <a:xfrm rot="10800000">
              <a:off x="481" y="1331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32" name="Line 16"/>
            <p:cNvSpPr>
              <a:spLocks noChangeShapeType="1"/>
            </p:cNvSpPr>
            <p:nvPr/>
          </p:nvSpPr>
          <p:spPr bwMode="auto">
            <a:xfrm rot="10800000">
              <a:off x="549" y="1139"/>
              <a:ext cx="0" cy="1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33" name="Line 17"/>
            <p:cNvSpPr>
              <a:spLocks noChangeShapeType="1"/>
            </p:cNvSpPr>
            <p:nvPr/>
          </p:nvSpPr>
          <p:spPr bwMode="auto">
            <a:xfrm rot="10800000">
              <a:off x="481" y="1063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34" name="Text Box 18"/>
            <p:cNvSpPr txBox="1">
              <a:spLocks noChangeArrowheads="1"/>
            </p:cNvSpPr>
            <p:nvPr/>
          </p:nvSpPr>
          <p:spPr bwMode="auto">
            <a:xfrm>
              <a:off x="350" y="900"/>
              <a:ext cx="23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latin typeface="Symbol" charset="0"/>
                  <a:cs typeface="+mn-cs"/>
                </a:rPr>
                <a:t>1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72435" name="Text Box 19"/>
            <p:cNvSpPr txBox="1">
              <a:spLocks noChangeArrowheads="1"/>
            </p:cNvSpPr>
            <p:nvPr/>
          </p:nvSpPr>
          <p:spPr bwMode="auto">
            <a:xfrm>
              <a:off x="348" y="1392"/>
              <a:ext cx="24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cs typeface="+mn-cs"/>
                </a:rPr>
                <a:t>N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72436" name="Line 20"/>
            <p:cNvSpPr>
              <a:spLocks noChangeShapeType="1"/>
            </p:cNvSpPr>
            <p:nvPr/>
          </p:nvSpPr>
          <p:spPr bwMode="auto">
            <a:xfrm>
              <a:off x="808" y="1264"/>
              <a:ext cx="9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99357" name="Group 21"/>
            <p:cNvGrpSpPr>
              <a:grpSpLocks/>
            </p:cNvGrpSpPr>
            <p:nvPr/>
          </p:nvGrpSpPr>
          <p:grpSpPr bwMode="auto">
            <a:xfrm>
              <a:off x="1711" y="1108"/>
              <a:ext cx="458" cy="448"/>
              <a:chOff x="1711" y="1108"/>
              <a:chExt cx="458" cy="448"/>
            </a:xfrm>
          </p:grpSpPr>
          <p:sp>
            <p:nvSpPr>
              <p:cNvPr id="572438" name="Rectangle 22"/>
              <p:cNvSpPr>
                <a:spLocks noChangeArrowheads="1"/>
              </p:cNvSpPr>
              <p:nvPr/>
            </p:nvSpPr>
            <p:spPr bwMode="auto">
              <a:xfrm>
                <a:off x="1745" y="1108"/>
                <a:ext cx="382" cy="308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39" name="Line 23"/>
              <p:cNvSpPr>
                <a:spLocks noChangeShapeType="1"/>
              </p:cNvSpPr>
              <p:nvPr/>
            </p:nvSpPr>
            <p:spPr bwMode="auto">
              <a:xfrm>
                <a:off x="1828" y="1416"/>
                <a:ext cx="0" cy="1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40" name="Line 24"/>
              <p:cNvSpPr>
                <a:spLocks noChangeShapeType="1"/>
              </p:cNvSpPr>
              <p:nvPr/>
            </p:nvSpPr>
            <p:spPr bwMode="auto">
              <a:xfrm>
                <a:off x="2028" y="1416"/>
                <a:ext cx="0" cy="1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41" name="Text Box 25"/>
              <p:cNvSpPr txBox="1">
                <a:spLocks noChangeArrowheads="1"/>
              </p:cNvSpPr>
              <p:nvPr/>
            </p:nvSpPr>
            <p:spPr bwMode="auto">
              <a:xfrm>
                <a:off x="1711" y="1171"/>
                <a:ext cx="458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GB" sz="1200" b="1">
                    <a:cs typeface="+mn-cs"/>
                  </a:rPr>
                  <a:t>OADM</a:t>
                </a:r>
              </a:p>
            </p:txBody>
          </p:sp>
        </p:grpSp>
        <p:sp>
          <p:nvSpPr>
            <p:cNvPr id="572442" name="Line 26"/>
            <p:cNvSpPr>
              <a:spLocks noChangeShapeType="1"/>
            </p:cNvSpPr>
            <p:nvPr/>
          </p:nvSpPr>
          <p:spPr bwMode="auto">
            <a:xfrm>
              <a:off x="2132" y="1260"/>
              <a:ext cx="9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99359" name="Group 27"/>
            <p:cNvGrpSpPr>
              <a:grpSpLocks/>
            </p:cNvGrpSpPr>
            <p:nvPr/>
          </p:nvGrpSpPr>
          <p:grpSpPr bwMode="auto">
            <a:xfrm>
              <a:off x="3004" y="1190"/>
              <a:ext cx="534" cy="524"/>
              <a:chOff x="3004" y="1190"/>
              <a:chExt cx="534" cy="524"/>
            </a:xfrm>
          </p:grpSpPr>
          <p:grpSp>
            <p:nvGrpSpPr>
              <p:cNvPr id="99387" name="Group 28"/>
              <p:cNvGrpSpPr>
                <a:grpSpLocks/>
              </p:cNvGrpSpPr>
              <p:nvPr/>
            </p:nvGrpSpPr>
            <p:grpSpPr bwMode="auto">
              <a:xfrm>
                <a:off x="3068" y="1190"/>
                <a:ext cx="394" cy="524"/>
                <a:chOff x="1735" y="1108"/>
                <a:chExt cx="394" cy="448"/>
              </a:xfrm>
            </p:grpSpPr>
            <p:sp>
              <p:nvSpPr>
                <p:cNvPr id="572445" name="Rectangle 29"/>
                <p:cNvSpPr>
                  <a:spLocks noChangeArrowheads="1"/>
                </p:cNvSpPr>
                <p:nvPr/>
              </p:nvSpPr>
              <p:spPr bwMode="auto">
                <a:xfrm>
                  <a:off x="1735" y="1108"/>
                  <a:ext cx="394" cy="308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2446" name="Line 30"/>
                <p:cNvSpPr>
                  <a:spLocks noChangeShapeType="1"/>
                </p:cNvSpPr>
                <p:nvPr/>
              </p:nvSpPr>
              <p:spPr bwMode="auto">
                <a:xfrm>
                  <a:off x="1821" y="1416"/>
                  <a:ext cx="0" cy="1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2447" name="Line 31"/>
                <p:cNvSpPr>
                  <a:spLocks noChangeShapeType="1"/>
                </p:cNvSpPr>
                <p:nvPr/>
              </p:nvSpPr>
              <p:spPr bwMode="auto">
                <a:xfrm>
                  <a:off x="2029" y="1416"/>
                  <a:ext cx="0" cy="14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244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757" y="1171"/>
                  <a:ext cx="360" cy="1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defTabSz="7620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defTabSz="7620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defTabSz="7620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defTabSz="76200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defTabSz="762000"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defTabSz="762000"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defTabSz="762000"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defTabSz="762000" fontAlgn="base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algn="ctr" eaLnBrk="0" hangingPunct="0">
                    <a:defRPr/>
                  </a:pPr>
                  <a:r>
                    <a:rPr lang="en-GB" sz="1200" b="1">
                      <a:cs typeface="+mn-cs"/>
                    </a:rPr>
                    <a:t>OXC</a:t>
                  </a:r>
                </a:p>
              </p:txBody>
            </p:sp>
          </p:grpSp>
          <p:grpSp>
            <p:nvGrpSpPr>
              <p:cNvPr id="99388" name="Group 33"/>
              <p:cNvGrpSpPr>
                <a:grpSpLocks/>
              </p:cNvGrpSpPr>
              <p:nvPr/>
            </p:nvGrpSpPr>
            <p:grpSpPr bwMode="auto">
              <a:xfrm>
                <a:off x="3004" y="1316"/>
                <a:ext cx="75" cy="174"/>
                <a:chOff x="3004" y="1316"/>
                <a:chExt cx="75" cy="174"/>
              </a:xfrm>
            </p:grpSpPr>
            <p:sp>
              <p:nvSpPr>
                <p:cNvPr id="57245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3004" y="1316"/>
                  <a:ext cx="6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245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3010" y="1373"/>
                  <a:ext cx="6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2452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3010" y="1490"/>
                  <a:ext cx="6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572453" name="Line 37"/>
              <p:cNvSpPr>
                <a:spLocks noChangeShapeType="1"/>
              </p:cNvSpPr>
              <p:nvPr/>
            </p:nvSpPr>
            <p:spPr bwMode="auto">
              <a:xfrm flipH="1">
                <a:off x="3466" y="1322"/>
                <a:ext cx="6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54" name="Line 38"/>
              <p:cNvSpPr>
                <a:spLocks noChangeShapeType="1"/>
              </p:cNvSpPr>
              <p:nvPr/>
            </p:nvSpPr>
            <p:spPr bwMode="auto">
              <a:xfrm flipH="1">
                <a:off x="3467" y="1379"/>
                <a:ext cx="7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55" name="Line 39"/>
              <p:cNvSpPr>
                <a:spLocks noChangeShapeType="1"/>
              </p:cNvSpPr>
              <p:nvPr/>
            </p:nvSpPr>
            <p:spPr bwMode="auto">
              <a:xfrm flipH="1">
                <a:off x="3467" y="1496"/>
                <a:ext cx="7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56" name="Line 40"/>
              <p:cNvSpPr>
                <a:spLocks noChangeShapeType="1"/>
              </p:cNvSpPr>
              <p:nvPr/>
            </p:nvSpPr>
            <p:spPr bwMode="auto">
              <a:xfrm flipH="1">
                <a:off x="3460" y="1262"/>
                <a:ext cx="7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572457" name="Line 41"/>
            <p:cNvSpPr>
              <a:spLocks noChangeShapeType="1"/>
            </p:cNvSpPr>
            <p:nvPr/>
          </p:nvSpPr>
          <p:spPr bwMode="auto">
            <a:xfrm>
              <a:off x="3759" y="1482"/>
              <a:ext cx="39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99361" name="Group 42"/>
            <p:cNvGrpSpPr>
              <a:grpSpLocks/>
            </p:cNvGrpSpPr>
            <p:nvPr/>
          </p:nvGrpSpPr>
          <p:grpSpPr bwMode="auto">
            <a:xfrm>
              <a:off x="4120" y="1402"/>
              <a:ext cx="458" cy="448"/>
              <a:chOff x="1711" y="1108"/>
              <a:chExt cx="458" cy="448"/>
            </a:xfrm>
          </p:grpSpPr>
          <p:sp>
            <p:nvSpPr>
              <p:cNvPr id="572459" name="Rectangle 43"/>
              <p:cNvSpPr>
                <a:spLocks noChangeArrowheads="1"/>
              </p:cNvSpPr>
              <p:nvPr/>
            </p:nvSpPr>
            <p:spPr bwMode="auto">
              <a:xfrm>
                <a:off x="1744" y="1108"/>
                <a:ext cx="381" cy="308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60" name="Line 44"/>
              <p:cNvSpPr>
                <a:spLocks noChangeShapeType="1"/>
              </p:cNvSpPr>
              <p:nvPr/>
            </p:nvSpPr>
            <p:spPr bwMode="auto">
              <a:xfrm>
                <a:off x="1828" y="1416"/>
                <a:ext cx="0" cy="1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61" name="Line 45"/>
              <p:cNvSpPr>
                <a:spLocks noChangeShapeType="1"/>
              </p:cNvSpPr>
              <p:nvPr/>
            </p:nvSpPr>
            <p:spPr bwMode="auto">
              <a:xfrm>
                <a:off x="2028" y="1416"/>
                <a:ext cx="0" cy="1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62" name="Text Box 46"/>
              <p:cNvSpPr txBox="1">
                <a:spLocks noChangeArrowheads="1"/>
              </p:cNvSpPr>
              <p:nvPr/>
            </p:nvSpPr>
            <p:spPr bwMode="auto">
              <a:xfrm>
                <a:off x="1711" y="1171"/>
                <a:ext cx="458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GB" sz="1200" b="1">
                    <a:cs typeface="+mn-cs"/>
                  </a:rPr>
                  <a:t>OADM</a:t>
                </a:r>
              </a:p>
            </p:txBody>
          </p:sp>
        </p:grpSp>
        <p:sp>
          <p:nvSpPr>
            <p:cNvPr id="572463" name="Line 47"/>
            <p:cNvSpPr>
              <a:spLocks noChangeShapeType="1"/>
            </p:cNvSpPr>
            <p:nvPr/>
          </p:nvSpPr>
          <p:spPr bwMode="auto">
            <a:xfrm>
              <a:off x="3760" y="1266"/>
              <a:ext cx="415" cy="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4" name="Oval 48"/>
            <p:cNvSpPr>
              <a:spLocks noChangeArrowheads="1"/>
            </p:cNvSpPr>
            <p:nvPr/>
          </p:nvSpPr>
          <p:spPr bwMode="auto">
            <a:xfrm>
              <a:off x="1168" y="1264"/>
              <a:ext cx="132" cy="1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5" name="Oval 49"/>
            <p:cNvSpPr>
              <a:spLocks noChangeArrowheads="1"/>
            </p:cNvSpPr>
            <p:nvPr/>
          </p:nvSpPr>
          <p:spPr bwMode="auto">
            <a:xfrm>
              <a:off x="2444" y="1260"/>
              <a:ext cx="132" cy="1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6" name="Oval 50"/>
            <p:cNvSpPr>
              <a:spLocks noChangeArrowheads="1"/>
            </p:cNvSpPr>
            <p:nvPr/>
          </p:nvSpPr>
          <p:spPr bwMode="auto">
            <a:xfrm>
              <a:off x="3884" y="1268"/>
              <a:ext cx="132" cy="1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7" name="Oval 51"/>
            <p:cNvSpPr>
              <a:spLocks noChangeArrowheads="1"/>
            </p:cNvSpPr>
            <p:nvPr/>
          </p:nvSpPr>
          <p:spPr bwMode="auto">
            <a:xfrm>
              <a:off x="3860" y="1484"/>
              <a:ext cx="132" cy="1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8" name="Line 52"/>
            <p:cNvSpPr>
              <a:spLocks noChangeShapeType="1"/>
            </p:cNvSpPr>
            <p:nvPr/>
          </p:nvSpPr>
          <p:spPr bwMode="auto">
            <a:xfrm>
              <a:off x="4188" y="126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69" name="Line 53"/>
            <p:cNvSpPr>
              <a:spLocks noChangeShapeType="1"/>
            </p:cNvSpPr>
            <p:nvPr/>
          </p:nvSpPr>
          <p:spPr bwMode="auto">
            <a:xfrm>
              <a:off x="4536" y="1492"/>
              <a:ext cx="7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0" name="Text Box 54"/>
            <p:cNvSpPr txBox="1">
              <a:spLocks noChangeArrowheads="1"/>
            </p:cNvSpPr>
            <p:nvPr/>
          </p:nvSpPr>
          <p:spPr bwMode="auto">
            <a:xfrm>
              <a:off x="5461" y="1104"/>
              <a:ext cx="23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latin typeface="Symbol" charset="0"/>
                  <a:cs typeface="+mn-cs"/>
                </a:rPr>
                <a:t>1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72471" name="Text Box 55"/>
            <p:cNvSpPr txBox="1">
              <a:spLocks noChangeArrowheads="1"/>
            </p:cNvSpPr>
            <p:nvPr/>
          </p:nvSpPr>
          <p:spPr bwMode="auto">
            <a:xfrm>
              <a:off x="5462" y="1626"/>
              <a:ext cx="24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cs typeface="+mn-cs"/>
                </a:rPr>
                <a:t>N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72472" name="Text Box 56"/>
            <p:cNvSpPr txBox="1">
              <a:spLocks noChangeArrowheads="1"/>
            </p:cNvSpPr>
            <p:nvPr/>
          </p:nvSpPr>
          <p:spPr bwMode="auto">
            <a:xfrm rot="16200000">
              <a:off x="546" y="1179"/>
              <a:ext cx="351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 dirty="0">
                  <a:cs typeface="+mn-cs"/>
                </a:rPr>
                <a:t>MUX</a:t>
              </a:r>
            </a:p>
          </p:txBody>
        </p:sp>
        <p:sp>
          <p:nvSpPr>
            <p:cNvPr id="572473" name="Text Box 57"/>
            <p:cNvSpPr txBox="1">
              <a:spLocks noChangeArrowheads="1"/>
            </p:cNvSpPr>
            <p:nvPr/>
          </p:nvSpPr>
          <p:spPr bwMode="auto">
            <a:xfrm rot="16200000">
              <a:off x="5135" y="1392"/>
              <a:ext cx="464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 dirty="0" err="1">
                  <a:cs typeface="+mn-cs"/>
                </a:rPr>
                <a:t>DeMUX</a:t>
              </a:r>
              <a:endParaRPr lang="en-GB" sz="1200" b="1" dirty="0">
                <a:cs typeface="+mn-cs"/>
              </a:endParaRPr>
            </a:p>
          </p:txBody>
        </p:sp>
        <p:sp>
          <p:nvSpPr>
            <p:cNvPr id="572474" name="AutoShape 58"/>
            <p:cNvSpPr>
              <a:spLocks noChangeArrowheads="1"/>
            </p:cNvSpPr>
            <p:nvPr/>
          </p:nvSpPr>
          <p:spPr bwMode="auto">
            <a:xfrm rot="5387061">
              <a:off x="1338" y="1175"/>
              <a:ext cx="215" cy="181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5" name="AutoShape 59"/>
            <p:cNvSpPr>
              <a:spLocks noChangeArrowheads="1"/>
            </p:cNvSpPr>
            <p:nvPr/>
          </p:nvSpPr>
          <p:spPr bwMode="auto">
            <a:xfrm rot="5387061">
              <a:off x="2676" y="1172"/>
              <a:ext cx="215" cy="18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6" name="AutoShape 60"/>
            <p:cNvSpPr>
              <a:spLocks noChangeArrowheads="1"/>
            </p:cNvSpPr>
            <p:nvPr/>
          </p:nvSpPr>
          <p:spPr bwMode="auto">
            <a:xfrm rot="5387061">
              <a:off x="4768" y="1404"/>
              <a:ext cx="215" cy="18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7" name="Rectangle 61"/>
            <p:cNvSpPr>
              <a:spLocks noChangeArrowheads="1"/>
            </p:cNvSpPr>
            <p:nvPr/>
          </p:nvSpPr>
          <p:spPr bwMode="auto">
            <a:xfrm>
              <a:off x="294" y="834"/>
              <a:ext cx="594" cy="8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8" name="Rectangle 62"/>
            <p:cNvSpPr>
              <a:spLocks noChangeArrowheads="1"/>
            </p:cNvSpPr>
            <p:nvPr/>
          </p:nvSpPr>
          <p:spPr bwMode="auto">
            <a:xfrm>
              <a:off x="5148" y="1044"/>
              <a:ext cx="594" cy="8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2479" name="Text Box 63"/>
            <p:cNvSpPr txBox="1">
              <a:spLocks noChangeArrowheads="1"/>
            </p:cNvSpPr>
            <p:nvPr/>
          </p:nvSpPr>
          <p:spPr bwMode="auto">
            <a:xfrm>
              <a:off x="293" y="1753"/>
              <a:ext cx="60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400" b="1">
                  <a:cs typeface="+mn-cs"/>
                </a:rPr>
                <a:t>Terminal</a:t>
              </a:r>
            </a:p>
          </p:txBody>
        </p:sp>
        <p:sp>
          <p:nvSpPr>
            <p:cNvPr id="572480" name="Text Box 64"/>
            <p:cNvSpPr txBox="1">
              <a:spLocks noChangeArrowheads="1"/>
            </p:cNvSpPr>
            <p:nvPr/>
          </p:nvSpPr>
          <p:spPr bwMode="auto">
            <a:xfrm>
              <a:off x="5153" y="1951"/>
              <a:ext cx="60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400" b="1">
                  <a:cs typeface="+mn-cs"/>
                </a:rPr>
                <a:t>Terminal</a:t>
              </a:r>
            </a:p>
          </p:txBody>
        </p:sp>
        <p:grpSp>
          <p:nvGrpSpPr>
            <p:cNvPr id="99380" name="Group 65"/>
            <p:cNvGrpSpPr>
              <a:grpSpLocks/>
            </p:cNvGrpSpPr>
            <p:nvPr/>
          </p:nvGrpSpPr>
          <p:grpSpPr bwMode="auto">
            <a:xfrm>
              <a:off x="3519" y="1183"/>
              <a:ext cx="234" cy="377"/>
              <a:chOff x="2163" y="663"/>
              <a:chExt cx="234" cy="377"/>
            </a:xfrm>
          </p:grpSpPr>
          <p:sp>
            <p:nvSpPr>
              <p:cNvPr id="572482" name="Rectangle 66"/>
              <p:cNvSpPr>
                <a:spLocks noChangeArrowheads="1"/>
              </p:cNvSpPr>
              <p:nvPr/>
            </p:nvSpPr>
            <p:spPr bwMode="auto">
              <a:xfrm>
                <a:off x="2163" y="692"/>
                <a:ext cx="234" cy="30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2483" name="Text Box 67"/>
              <p:cNvSpPr txBox="1">
                <a:spLocks noChangeArrowheads="1"/>
              </p:cNvSpPr>
              <p:nvPr/>
            </p:nvSpPr>
            <p:spPr bwMode="auto">
              <a:xfrm rot="16215232">
                <a:off x="2095" y="747"/>
                <a:ext cx="37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1pPr>
                <a:lvl2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defTabSz="7620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defTabSz="7620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GB" sz="1400" b="1">
                    <a:latin typeface="Symbol" charset="0"/>
                    <a:cs typeface="+mn-cs"/>
                  </a:rPr>
                  <a:t>l </a:t>
                </a:r>
                <a:r>
                  <a:rPr lang="en-GB" sz="1400" b="1">
                    <a:cs typeface="+mn-cs"/>
                  </a:rPr>
                  <a:t>con</a:t>
                </a:r>
                <a:r>
                  <a:rPr lang="en-GB" sz="1400" b="1">
                    <a:latin typeface="Symbol" charset="0"/>
                    <a:cs typeface="+mn-cs"/>
                  </a:rPr>
                  <a:t>   </a:t>
                </a:r>
              </a:p>
            </p:txBody>
          </p:sp>
        </p:grpSp>
      </p:grpSp>
      <p:sp>
        <p:nvSpPr>
          <p:cNvPr id="572484" name="Rectangle 68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cs typeface="+mj-cs"/>
              </a:rPr>
              <a:t>WDM Network Path</a:t>
            </a:r>
          </a:p>
        </p:txBody>
      </p:sp>
      <p:grpSp>
        <p:nvGrpSpPr>
          <p:cNvPr id="99333" name="Group 3"/>
          <p:cNvGrpSpPr>
            <a:grpSpLocks/>
          </p:cNvGrpSpPr>
          <p:nvPr/>
        </p:nvGrpSpPr>
        <p:grpSpPr bwMode="auto">
          <a:xfrm>
            <a:off x="182556" y="1341438"/>
            <a:ext cx="438149" cy="276225"/>
            <a:chOff x="2919069" y="1052736"/>
            <a:chExt cx="438366" cy="276999"/>
          </a:xfrm>
        </p:grpSpPr>
        <p:sp>
          <p:nvSpPr>
            <p:cNvPr id="2" name="Rectangle 1"/>
            <p:cNvSpPr/>
            <p:nvPr/>
          </p:nvSpPr>
          <p:spPr>
            <a:xfrm>
              <a:off x="3022307" y="1124373"/>
              <a:ext cx="287480" cy="1448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346" name="TextBox 2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383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99334" name="Group 71"/>
          <p:cNvGrpSpPr>
            <a:grpSpLocks/>
          </p:cNvGrpSpPr>
          <p:nvPr/>
        </p:nvGrpSpPr>
        <p:grpSpPr bwMode="auto">
          <a:xfrm>
            <a:off x="179388" y="2000250"/>
            <a:ext cx="455612" cy="276225"/>
            <a:chOff x="2915816" y="1052736"/>
            <a:chExt cx="455398" cy="276999"/>
          </a:xfrm>
        </p:grpSpPr>
        <p:sp>
          <p:nvSpPr>
            <p:cNvPr id="73" name="Rectangle 72"/>
            <p:cNvSpPr/>
            <p:nvPr/>
          </p:nvSpPr>
          <p:spPr>
            <a:xfrm>
              <a:off x="3022128" y="1124374"/>
              <a:ext cx="287203" cy="1448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344" name="TextBox 73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553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N</a:t>
              </a:r>
            </a:p>
          </p:txBody>
        </p:sp>
      </p:grpSp>
      <p:grpSp>
        <p:nvGrpSpPr>
          <p:cNvPr id="99335" name="Group 74"/>
          <p:cNvGrpSpPr>
            <a:grpSpLocks/>
          </p:cNvGrpSpPr>
          <p:nvPr/>
        </p:nvGrpSpPr>
        <p:grpSpPr bwMode="auto">
          <a:xfrm>
            <a:off x="8175631" y="1628771"/>
            <a:ext cx="455614" cy="277812"/>
            <a:chOff x="2919069" y="1052736"/>
            <a:chExt cx="455498" cy="276999"/>
          </a:xfrm>
        </p:grpSpPr>
        <p:sp>
          <p:nvSpPr>
            <p:cNvPr id="76" name="Rectangle 75"/>
            <p:cNvSpPr/>
            <p:nvPr/>
          </p:nvSpPr>
          <p:spPr>
            <a:xfrm>
              <a:off x="3022231" y="1123965"/>
              <a:ext cx="287264" cy="1440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342" name="TextBox 76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554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99336" name="Group 77"/>
          <p:cNvGrpSpPr>
            <a:grpSpLocks/>
          </p:cNvGrpSpPr>
          <p:nvPr/>
        </p:nvGrpSpPr>
        <p:grpSpPr bwMode="auto">
          <a:xfrm>
            <a:off x="8172444" y="2287588"/>
            <a:ext cx="479424" cy="277812"/>
            <a:chOff x="2915816" y="1052736"/>
            <a:chExt cx="479618" cy="276999"/>
          </a:xfrm>
        </p:grpSpPr>
        <p:sp>
          <p:nvSpPr>
            <p:cNvPr id="79" name="Rectangle 78"/>
            <p:cNvSpPr/>
            <p:nvPr/>
          </p:nvSpPr>
          <p:spPr>
            <a:xfrm>
              <a:off x="3022222" y="1123964"/>
              <a:ext cx="287453" cy="144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340" name="TextBox 79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796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N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WDM network: WDM point-to-point network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84168" y="3614242"/>
            <a:ext cx="79930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tabLst>
                <a:tab pos="34290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Multiplexer/</a:t>
            </a:r>
            <a:r>
              <a:rPr lang="en-GB" sz="1600" b="1" dirty="0" err="1">
                <a:latin typeface="Arial" charset="0"/>
                <a:cs typeface="+mn-cs"/>
              </a:rPr>
              <a:t>Demultiplexer</a:t>
            </a:r>
            <a:r>
              <a:rPr lang="en-GB" sz="1600" dirty="0">
                <a:latin typeface="Arial" charset="0"/>
                <a:cs typeface="+mn-cs"/>
              </a:rPr>
              <a:t>:	combines, separates wavelength channels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latin typeface="Arial" charset="0"/>
                <a:cs typeface="+mn-cs"/>
              </a:rPr>
              <a:t>Optical Amplifier</a:t>
            </a:r>
            <a:r>
              <a:rPr lang="en-GB" sz="1600" dirty="0">
                <a:latin typeface="Arial" charset="0"/>
                <a:cs typeface="+mn-cs"/>
              </a:rPr>
              <a:t>:	overcomes loss of fibre and OADM, OXC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  <a:p>
            <a:pPr eaLnBrk="0" hangingPunct="0">
              <a:defRPr/>
            </a:pPr>
            <a:r>
              <a:rPr lang="en-GB" sz="1600" b="1" dirty="0">
                <a:solidFill>
                  <a:srgbClr val="0D0D0D"/>
                </a:solidFill>
                <a:latin typeface="Arial" charset="0"/>
                <a:cs typeface="+mn-cs"/>
              </a:rPr>
              <a:t>Optical TX and RX</a:t>
            </a:r>
            <a:r>
              <a:rPr lang="en-GB" sz="1600" dirty="0">
                <a:latin typeface="Arial" charset="0"/>
                <a:cs typeface="+mn-cs"/>
              </a:rPr>
              <a:t>	WDM Transmitter and receiver</a:t>
            </a:r>
          </a:p>
          <a:p>
            <a:pPr eaLnBrk="0" hangingPunct="0">
              <a:defRPr/>
            </a:pPr>
            <a:endParaRPr lang="en-GB" sz="1600" dirty="0">
              <a:latin typeface="Arial" charset="0"/>
              <a:cs typeface="+mn-cs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 flipV="1">
            <a:off x="6323584" y="2136800"/>
            <a:ext cx="482163" cy="869950"/>
            <a:chOff x="1691" y="1348"/>
            <a:chExt cx="329" cy="548"/>
          </a:xfrm>
        </p:grpSpPr>
        <p:sp>
          <p:nvSpPr>
            <p:cNvPr id="65" name="AutoShape 6"/>
            <p:cNvSpPr>
              <a:spLocks noChangeArrowheads="1"/>
            </p:cNvSpPr>
            <p:nvPr/>
          </p:nvSpPr>
          <p:spPr bwMode="auto">
            <a:xfrm rot="5400000">
              <a:off x="1507" y="1532"/>
              <a:ext cx="548" cy="17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6" name="Line 7"/>
            <p:cNvSpPr>
              <a:spLocks noChangeShapeType="1"/>
            </p:cNvSpPr>
            <p:nvPr/>
          </p:nvSpPr>
          <p:spPr bwMode="auto">
            <a:xfrm>
              <a:off x="1868" y="14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" name="Line 8"/>
            <p:cNvSpPr>
              <a:spLocks noChangeShapeType="1"/>
            </p:cNvSpPr>
            <p:nvPr/>
          </p:nvSpPr>
          <p:spPr bwMode="auto">
            <a:xfrm>
              <a:off x="1868" y="1492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8" name="Line 9"/>
            <p:cNvSpPr>
              <a:spLocks noChangeShapeType="1"/>
            </p:cNvSpPr>
            <p:nvPr/>
          </p:nvSpPr>
          <p:spPr bwMode="auto">
            <a:xfrm>
              <a:off x="1868" y="1560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" name="Line 10"/>
            <p:cNvSpPr>
              <a:spLocks noChangeShapeType="1"/>
            </p:cNvSpPr>
            <p:nvPr/>
          </p:nvSpPr>
          <p:spPr bwMode="auto">
            <a:xfrm>
              <a:off x="1949" y="1588"/>
              <a:ext cx="0" cy="1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>
              <a:off x="1868" y="1828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9" name="AutoShape 12"/>
          <p:cNvSpPr>
            <a:spLocks noChangeArrowheads="1"/>
          </p:cNvSpPr>
          <p:nvPr/>
        </p:nvSpPr>
        <p:spPr bwMode="auto">
          <a:xfrm rot="16200000">
            <a:off x="1260923" y="2453277"/>
            <a:ext cx="869950" cy="255004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CC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0800000">
            <a:off x="1348565" y="2891929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0800000">
            <a:off x="1348565" y="2783979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0800000">
            <a:off x="1348565" y="2676029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0800000">
            <a:off x="1448222" y="2371229"/>
            <a:ext cx="0" cy="26035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0800000">
            <a:off x="1348565" y="2250579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156579" y="1991817"/>
            <a:ext cx="33854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latin typeface="Symbol" charset="0"/>
                <a:cs typeface="+mn-cs"/>
              </a:rPr>
              <a:t>1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153648" y="2772867"/>
            <a:ext cx="363454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cs typeface="+mn-cs"/>
              </a:rPr>
              <a:t>N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V="1">
            <a:off x="1827797" y="2564904"/>
            <a:ext cx="3020321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Oval 48"/>
          <p:cNvSpPr>
            <a:spLocks noChangeArrowheads="1"/>
          </p:cNvSpPr>
          <p:nvPr/>
        </p:nvSpPr>
        <p:spPr bwMode="auto">
          <a:xfrm>
            <a:off x="2355391" y="2569667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Oval 49"/>
          <p:cNvSpPr>
            <a:spLocks noChangeArrowheads="1"/>
          </p:cNvSpPr>
          <p:nvPr/>
        </p:nvSpPr>
        <p:spPr bwMode="auto">
          <a:xfrm>
            <a:off x="4225422" y="2563317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Line 53"/>
          <p:cNvSpPr>
            <a:spLocks noChangeShapeType="1"/>
          </p:cNvSpPr>
          <p:nvPr/>
        </p:nvSpPr>
        <p:spPr bwMode="auto">
          <a:xfrm flipV="1">
            <a:off x="4856378" y="2549550"/>
            <a:ext cx="1456945" cy="3137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Text Box 54"/>
          <p:cNvSpPr txBox="1">
            <a:spLocks noChangeArrowheads="1"/>
          </p:cNvSpPr>
          <p:nvPr/>
        </p:nvSpPr>
        <p:spPr bwMode="auto">
          <a:xfrm>
            <a:off x="6619620" y="1959000"/>
            <a:ext cx="33854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latin typeface="Symbol" charset="0"/>
                <a:cs typeface="+mn-cs"/>
              </a:rPr>
              <a:t>1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31" name="Text Box 55"/>
          <p:cNvSpPr txBox="1">
            <a:spLocks noChangeArrowheads="1"/>
          </p:cNvSpPr>
          <p:nvPr/>
        </p:nvSpPr>
        <p:spPr bwMode="auto">
          <a:xfrm>
            <a:off x="6621086" y="2787675"/>
            <a:ext cx="363454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cs typeface="+mn-cs"/>
              </a:rPr>
              <a:t>N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32" name="Text Box 56"/>
          <p:cNvSpPr txBox="1">
            <a:spLocks noChangeArrowheads="1"/>
          </p:cNvSpPr>
          <p:nvPr/>
        </p:nvSpPr>
        <p:spPr bwMode="auto">
          <a:xfrm rot="16200000">
            <a:off x="1422421" y="2446315"/>
            <a:ext cx="557212" cy="27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 dirty="0">
                <a:cs typeface="+mn-cs"/>
              </a:rPr>
              <a:t>MUX</a:t>
            </a:r>
          </a:p>
        </p:txBody>
      </p:sp>
      <p:sp>
        <p:nvSpPr>
          <p:cNvPr id="33" name="Text Box 57"/>
          <p:cNvSpPr txBox="1">
            <a:spLocks noChangeArrowheads="1"/>
          </p:cNvSpPr>
          <p:nvPr/>
        </p:nvSpPr>
        <p:spPr bwMode="auto">
          <a:xfrm rot="16200000">
            <a:off x="6113559" y="2427786"/>
            <a:ext cx="736600" cy="27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 dirty="0" err="1">
                <a:cs typeface="+mn-cs"/>
              </a:rPr>
              <a:t>DeMUX</a:t>
            </a:r>
            <a:endParaRPr lang="en-GB" sz="1200" b="1" dirty="0">
              <a:cs typeface="+mn-cs"/>
            </a:endParaRPr>
          </a:p>
        </p:txBody>
      </p:sp>
      <p:sp>
        <p:nvSpPr>
          <p:cNvPr id="34" name="AutoShape 58"/>
          <p:cNvSpPr>
            <a:spLocks noChangeArrowheads="1"/>
          </p:cNvSpPr>
          <p:nvPr/>
        </p:nvSpPr>
        <p:spPr bwMode="auto">
          <a:xfrm rot="5387061">
            <a:off x="2591423" y="2439417"/>
            <a:ext cx="341312" cy="26526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" name="AutoShape 59"/>
          <p:cNvSpPr>
            <a:spLocks noChangeArrowheads="1"/>
          </p:cNvSpPr>
          <p:nvPr/>
        </p:nvSpPr>
        <p:spPr bwMode="auto">
          <a:xfrm rot="5387061">
            <a:off x="4552317" y="2434593"/>
            <a:ext cx="341312" cy="263797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AutoShape 60"/>
          <p:cNvSpPr>
            <a:spLocks noChangeArrowheads="1"/>
          </p:cNvSpPr>
          <p:nvPr/>
        </p:nvSpPr>
        <p:spPr bwMode="auto">
          <a:xfrm rot="5387061">
            <a:off x="5590890" y="2446226"/>
            <a:ext cx="341312" cy="263797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" name="Rectangle 61"/>
          <p:cNvSpPr>
            <a:spLocks noChangeArrowheads="1"/>
          </p:cNvSpPr>
          <p:nvPr/>
        </p:nvSpPr>
        <p:spPr bwMode="auto">
          <a:xfrm>
            <a:off x="1074509" y="1887042"/>
            <a:ext cx="870531" cy="1352550"/>
          </a:xfrm>
          <a:prstGeom prst="rect">
            <a:avLst/>
          </a:prstGeom>
          <a:noFill/>
          <a:ln w="1270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8" name="Rectangle 62"/>
          <p:cNvSpPr>
            <a:spLocks noChangeArrowheads="1"/>
          </p:cNvSpPr>
          <p:nvPr/>
        </p:nvSpPr>
        <p:spPr bwMode="auto">
          <a:xfrm>
            <a:off x="6160906" y="1863750"/>
            <a:ext cx="870531" cy="1352550"/>
          </a:xfrm>
          <a:prstGeom prst="rect">
            <a:avLst/>
          </a:prstGeom>
          <a:noFill/>
          <a:ln w="1270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71" name="Group 3"/>
          <p:cNvGrpSpPr>
            <a:grpSpLocks/>
          </p:cNvGrpSpPr>
          <p:nvPr/>
        </p:nvGrpSpPr>
        <p:grpSpPr bwMode="auto">
          <a:xfrm>
            <a:off x="826974" y="2102942"/>
            <a:ext cx="438149" cy="276225"/>
            <a:chOff x="2919069" y="1052736"/>
            <a:chExt cx="438366" cy="276999"/>
          </a:xfrm>
        </p:grpSpPr>
        <p:sp>
          <p:nvSpPr>
            <p:cNvPr id="72" name="Rectangle 71"/>
            <p:cNvSpPr/>
            <p:nvPr/>
          </p:nvSpPr>
          <p:spPr>
            <a:xfrm>
              <a:off x="3022307" y="1124373"/>
              <a:ext cx="287480" cy="1448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TextBox 2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383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74" name="Group 71"/>
          <p:cNvGrpSpPr>
            <a:grpSpLocks/>
          </p:cNvGrpSpPr>
          <p:nvPr/>
        </p:nvGrpSpPr>
        <p:grpSpPr bwMode="auto">
          <a:xfrm>
            <a:off x="823806" y="2761754"/>
            <a:ext cx="455612" cy="276225"/>
            <a:chOff x="2915816" y="1052736"/>
            <a:chExt cx="455398" cy="276999"/>
          </a:xfrm>
        </p:grpSpPr>
        <p:sp>
          <p:nvSpPr>
            <p:cNvPr id="75" name="Rectangle 74"/>
            <p:cNvSpPr/>
            <p:nvPr/>
          </p:nvSpPr>
          <p:spPr>
            <a:xfrm>
              <a:off x="3022128" y="1124374"/>
              <a:ext cx="287203" cy="1448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TextBox 73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553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N</a:t>
              </a:r>
            </a:p>
          </p:txBody>
        </p:sp>
      </p:grpSp>
      <p:grpSp>
        <p:nvGrpSpPr>
          <p:cNvPr id="77" name="Group 74"/>
          <p:cNvGrpSpPr>
            <a:grpSpLocks/>
          </p:cNvGrpSpPr>
          <p:nvPr/>
        </p:nvGrpSpPr>
        <p:grpSpPr bwMode="auto">
          <a:xfrm>
            <a:off x="6792710" y="2033608"/>
            <a:ext cx="455614" cy="277812"/>
            <a:chOff x="2919069" y="1052736"/>
            <a:chExt cx="455498" cy="276999"/>
          </a:xfrm>
        </p:grpSpPr>
        <p:sp>
          <p:nvSpPr>
            <p:cNvPr id="78" name="Rectangle 77"/>
            <p:cNvSpPr/>
            <p:nvPr/>
          </p:nvSpPr>
          <p:spPr>
            <a:xfrm>
              <a:off x="3022231" y="1123965"/>
              <a:ext cx="287264" cy="1440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TextBox 76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554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80" name="Group 77"/>
          <p:cNvGrpSpPr>
            <a:grpSpLocks/>
          </p:cNvGrpSpPr>
          <p:nvPr/>
        </p:nvGrpSpPr>
        <p:grpSpPr bwMode="auto">
          <a:xfrm>
            <a:off x="6789523" y="2692425"/>
            <a:ext cx="479424" cy="277812"/>
            <a:chOff x="2915816" y="1052736"/>
            <a:chExt cx="479618" cy="276999"/>
          </a:xfrm>
        </p:grpSpPr>
        <p:sp>
          <p:nvSpPr>
            <p:cNvPr id="81" name="Rectangle 80"/>
            <p:cNvSpPr/>
            <p:nvPr/>
          </p:nvSpPr>
          <p:spPr>
            <a:xfrm>
              <a:off x="3022222" y="1123964"/>
              <a:ext cx="287453" cy="144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TextBox 79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796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N</a:t>
              </a:r>
            </a:p>
          </p:txBody>
        </p:sp>
      </p:grpSp>
      <p:sp>
        <p:nvSpPr>
          <p:cNvPr id="83" name="Oval 49"/>
          <p:cNvSpPr>
            <a:spLocks noChangeArrowheads="1"/>
          </p:cNvSpPr>
          <p:nvPr/>
        </p:nvSpPr>
        <p:spPr bwMode="auto">
          <a:xfrm>
            <a:off x="5144410" y="2574702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39B7-37E8-47CD-9F5A-2EEDF025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star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173AC-5DC2-442C-BD38-272AF8A4AE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3DE7A-0E53-43F1-8A03-B5B26AF8F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D807E-4573-4C38-93E6-6D7D3BDA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3" y="1597865"/>
            <a:ext cx="4643155" cy="41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/>
          <a:lstStyle/>
          <a:p>
            <a:r>
              <a:rPr lang="en-US" dirty="0"/>
              <a:t>Passive Star WDM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 flipV="1">
            <a:off x="6508707" y="3822774"/>
            <a:ext cx="482163" cy="869950"/>
            <a:chOff x="1691" y="1348"/>
            <a:chExt cx="329" cy="548"/>
          </a:xfrm>
        </p:grpSpPr>
        <p:sp>
          <p:nvSpPr>
            <p:cNvPr id="65" name="AutoShape 6"/>
            <p:cNvSpPr>
              <a:spLocks noChangeArrowheads="1"/>
            </p:cNvSpPr>
            <p:nvPr/>
          </p:nvSpPr>
          <p:spPr bwMode="auto">
            <a:xfrm rot="5400000">
              <a:off x="1507" y="1532"/>
              <a:ext cx="548" cy="17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6" name="Line 7"/>
            <p:cNvSpPr>
              <a:spLocks noChangeShapeType="1"/>
            </p:cNvSpPr>
            <p:nvPr/>
          </p:nvSpPr>
          <p:spPr bwMode="auto">
            <a:xfrm>
              <a:off x="1868" y="14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" name="Line 8"/>
            <p:cNvSpPr>
              <a:spLocks noChangeShapeType="1"/>
            </p:cNvSpPr>
            <p:nvPr/>
          </p:nvSpPr>
          <p:spPr bwMode="auto">
            <a:xfrm>
              <a:off x="1868" y="1492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8" name="Line 9"/>
            <p:cNvSpPr>
              <a:spLocks noChangeShapeType="1"/>
            </p:cNvSpPr>
            <p:nvPr/>
          </p:nvSpPr>
          <p:spPr bwMode="auto">
            <a:xfrm>
              <a:off x="1868" y="1560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" name="Line 10"/>
            <p:cNvSpPr>
              <a:spLocks noChangeShapeType="1"/>
            </p:cNvSpPr>
            <p:nvPr/>
          </p:nvSpPr>
          <p:spPr bwMode="auto">
            <a:xfrm>
              <a:off x="1949" y="1588"/>
              <a:ext cx="0" cy="1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>
              <a:off x="1868" y="1828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9" name="AutoShape 12"/>
          <p:cNvSpPr>
            <a:spLocks noChangeArrowheads="1"/>
          </p:cNvSpPr>
          <p:nvPr/>
        </p:nvSpPr>
        <p:spPr bwMode="auto">
          <a:xfrm rot="16200000">
            <a:off x="1446046" y="4139251"/>
            <a:ext cx="869950" cy="255004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CC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0800000">
            <a:off x="1533688" y="4577903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0800000">
            <a:off x="1533688" y="4469953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0800000">
            <a:off x="1533688" y="4362003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0800000">
            <a:off x="1633345" y="4057203"/>
            <a:ext cx="0" cy="26035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0800000">
            <a:off x="1533688" y="3936553"/>
            <a:ext cx="22569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341702" y="3677791"/>
            <a:ext cx="33854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latin typeface="Symbol" charset="0"/>
                <a:cs typeface="+mn-cs"/>
              </a:rPr>
              <a:t>1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338771" y="4458841"/>
            <a:ext cx="363454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cs typeface="+mn-cs"/>
              </a:rPr>
              <a:t>N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V="1">
            <a:off x="2012920" y="4250878"/>
            <a:ext cx="3020321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Oval 48"/>
          <p:cNvSpPr>
            <a:spLocks noChangeArrowheads="1"/>
          </p:cNvSpPr>
          <p:nvPr/>
        </p:nvSpPr>
        <p:spPr bwMode="auto">
          <a:xfrm>
            <a:off x="2540514" y="4255641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Oval 49"/>
          <p:cNvSpPr>
            <a:spLocks noChangeArrowheads="1"/>
          </p:cNvSpPr>
          <p:nvPr/>
        </p:nvSpPr>
        <p:spPr bwMode="auto">
          <a:xfrm>
            <a:off x="4410545" y="4249291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Line 53"/>
          <p:cNvSpPr>
            <a:spLocks noChangeShapeType="1"/>
          </p:cNvSpPr>
          <p:nvPr/>
        </p:nvSpPr>
        <p:spPr bwMode="auto">
          <a:xfrm flipV="1">
            <a:off x="5041501" y="4235524"/>
            <a:ext cx="1456945" cy="3137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Text Box 54"/>
          <p:cNvSpPr txBox="1">
            <a:spLocks noChangeArrowheads="1"/>
          </p:cNvSpPr>
          <p:nvPr/>
        </p:nvSpPr>
        <p:spPr bwMode="auto">
          <a:xfrm>
            <a:off x="6804743" y="3644974"/>
            <a:ext cx="33854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latin typeface="Symbol" charset="0"/>
                <a:cs typeface="+mn-cs"/>
              </a:rPr>
              <a:t>1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31" name="Text Box 55"/>
          <p:cNvSpPr txBox="1">
            <a:spLocks noChangeArrowheads="1"/>
          </p:cNvSpPr>
          <p:nvPr/>
        </p:nvSpPr>
        <p:spPr bwMode="auto">
          <a:xfrm>
            <a:off x="6806209" y="4473649"/>
            <a:ext cx="363454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>
                <a:latin typeface="Symbol" charset="0"/>
                <a:cs typeface="+mn-cs"/>
              </a:rPr>
              <a:t>l</a:t>
            </a:r>
            <a:r>
              <a:rPr lang="en-GB" sz="1200" b="1" baseline="-25000">
                <a:cs typeface="+mn-cs"/>
              </a:rPr>
              <a:t>N</a:t>
            </a:r>
            <a:endParaRPr lang="en-GB" sz="1200" b="1">
              <a:latin typeface="Symbol" charset="0"/>
              <a:cs typeface="+mn-cs"/>
            </a:endParaRPr>
          </a:p>
        </p:txBody>
      </p:sp>
      <p:sp>
        <p:nvSpPr>
          <p:cNvPr id="32" name="Text Box 56"/>
          <p:cNvSpPr txBox="1">
            <a:spLocks noChangeArrowheads="1"/>
          </p:cNvSpPr>
          <p:nvPr/>
        </p:nvSpPr>
        <p:spPr bwMode="auto">
          <a:xfrm rot="16200000">
            <a:off x="1607544" y="4132289"/>
            <a:ext cx="557212" cy="27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 dirty="0">
                <a:cs typeface="+mn-cs"/>
              </a:rPr>
              <a:t>MUX</a:t>
            </a:r>
          </a:p>
        </p:txBody>
      </p:sp>
      <p:sp>
        <p:nvSpPr>
          <p:cNvPr id="33" name="Text Box 57"/>
          <p:cNvSpPr txBox="1">
            <a:spLocks noChangeArrowheads="1"/>
          </p:cNvSpPr>
          <p:nvPr/>
        </p:nvSpPr>
        <p:spPr bwMode="auto">
          <a:xfrm rot="16200000">
            <a:off x="6298682" y="4113760"/>
            <a:ext cx="736600" cy="27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7620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GB" sz="1200" b="1" dirty="0" err="1">
                <a:cs typeface="+mn-cs"/>
              </a:rPr>
              <a:t>DeMUX</a:t>
            </a:r>
            <a:endParaRPr lang="en-GB" sz="1200" b="1" dirty="0">
              <a:cs typeface="+mn-cs"/>
            </a:endParaRPr>
          </a:p>
        </p:txBody>
      </p:sp>
      <p:sp>
        <p:nvSpPr>
          <p:cNvPr id="34" name="AutoShape 58"/>
          <p:cNvSpPr>
            <a:spLocks noChangeArrowheads="1"/>
          </p:cNvSpPr>
          <p:nvPr/>
        </p:nvSpPr>
        <p:spPr bwMode="auto">
          <a:xfrm rot="5387061">
            <a:off x="2776546" y="4125391"/>
            <a:ext cx="341312" cy="26526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" name="AutoShape 59"/>
          <p:cNvSpPr>
            <a:spLocks noChangeArrowheads="1"/>
          </p:cNvSpPr>
          <p:nvPr/>
        </p:nvSpPr>
        <p:spPr bwMode="auto">
          <a:xfrm rot="5387061">
            <a:off x="4737440" y="4120567"/>
            <a:ext cx="341312" cy="263797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AutoShape 60"/>
          <p:cNvSpPr>
            <a:spLocks noChangeArrowheads="1"/>
          </p:cNvSpPr>
          <p:nvPr/>
        </p:nvSpPr>
        <p:spPr bwMode="auto">
          <a:xfrm rot="5387061">
            <a:off x="5776013" y="4132200"/>
            <a:ext cx="341312" cy="263797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" name="Rectangle 61"/>
          <p:cNvSpPr>
            <a:spLocks noChangeArrowheads="1"/>
          </p:cNvSpPr>
          <p:nvPr/>
        </p:nvSpPr>
        <p:spPr bwMode="auto">
          <a:xfrm>
            <a:off x="1259632" y="3573016"/>
            <a:ext cx="870531" cy="1352550"/>
          </a:xfrm>
          <a:prstGeom prst="rect">
            <a:avLst/>
          </a:prstGeom>
          <a:noFill/>
          <a:ln w="1270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8" name="Rectangle 62"/>
          <p:cNvSpPr>
            <a:spLocks noChangeArrowheads="1"/>
          </p:cNvSpPr>
          <p:nvPr/>
        </p:nvSpPr>
        <p:spPr bwMode="auto">
          <a:xfrm>
            <a:off x="6346029" y="3549724"/>
            <a:ext cx="870531" cy="1352550"/>
          </a:xfrm>
          <a:prstGeom prst="rect">
            <a:avLst/>
          </a:prstGeom>
          <a:noFill/>
          <a:ln w="1270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71" name="Group 3"/>
          <p:cNvGrpSpPr>
            <a:grpSpLocks/>
          </p:cNvGrpSpPr>
          <p:nvPr/>
        </p:nvGrpSpPr>
        <p:grpSpPr bwMode="auto">
          <a:xfrm>
            <a:off x="1012097" y="3788916"/>
            <a:ext cx="438149" cy="276225"/>
            <a:chOff x="2919069" y="1052736"/>
            <a:chExt cx="438366" cy="276999"/>
          </a:xfrm>
        </p:grpSpPr>
        <p:sp>
          <p:nvSpPr>
            <p:cNvPr id="72" name="Rectangle 71"/>
            <p:cNvSpPr/>
            <p:nvPr/>
          </p:nvSpPr>
          <p:spPr>
            <a:xfrm>
              <a:off x="3022307" y="1124373"/>
              <a:ext cx="287480" cy="1448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TextBox 2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383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74" name="Group 71"/>
          <p:cNvGrpSpPr>
            <a:grpSpLocks/>
          </p:cNvGrpSpPr>
          <p:nvPr/>
        </p:nvGrpSpPr>
        <p:grpSpPr bwMode="auto">
          <a:xfrm>
            <a:off x="1008929" y="4447728"/>
            <a:ext cx="455612" cy="276225"/>
            <a:chOff x="2915816" y="1052736"/>
            <a:chExt cx="455398" cy="276999"/>
          </a:xfrm>
        </p:grpSpPr>
        <p:sp>
          <p:nvSpPr>
            <p:cNvPr id="75" name="Rectangle 74"/>
            <p:cNvSpPr/>
            <p:nvPr/>
          </p:nvSpPr>
          <p:spPr>
            <a:xfrm>
              <a:off x="3022128" y="1124374"/>
              <a:ext cx="287203" cy="1448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TextBox 73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553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TX</a:t>
              </a:r>
              <a:r>
                <a:rPr lang="en-US" sz="1200" baseline="-25000"/>
                <a:t>N</a:t>
              </a:r>
            </a:p>
          </p:txBody>
        </p:sp>
      </p:grpSp>
      <p:grpSp>
        <p:nvGrpSpPr>
          <p:cNvPr id="77" name="Group 74"/>
          <p:cNvGrpSpPr>
            <a:grpSpLocks/>
          </p:cNvGrpSpPr>
          <p:nvPr/>
        </p:nvGrpSpPr>
        <p:grpSpPr bwMode="auto">
          <a:xfrm>
            <a:off x="6977833" y="3719582"/>
            <a:ext cx="455614" cy="277812"/>
            <a:chOff x="2919069" y="1052736"/>
            <a:chExt cx="455498" cy="276999"/>
          </a:xfrm>
        </p:grpSpPr>
        <p:sp>
          <p:nvSpPr>
            <p:cNvPr id="78" name="Rectangle 77"/>
            <p:cNvSpPr/>
            <p:nvPr/>
          </p:nvSpPr>
          <p:spPr>
            <a:xfrm>
              <a:off x="3022231" y="1123965"/>
              <a:ext cx="287264" cy="1440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TextBox 76"/>
            <p:cNvSpPr txBox="1">
              <a:spLocks noChangeArrowheads="1"/>
            </p:cNvSpPr>
            <p:nvPr/>
          </p:nvSpPr>
          <p:spPr bwMode="auto">
            <a:xfrm>
              <a:off x="2919069" y="1052736"/>
              <a:ext cx="4554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1</a:t>
              </a:r>
            </a:p>
          </p:txBody>
        </p:sp>
      </p:grpSp>
      <p:grpSp>
        <p:nvGrpSpPr>
          <p:cNvPr id="80" name="Group 77"/>
          <p:cNvGrpSpPr>
            <a:grpSpLocks/>
          </p:cNvGrpSpPr>
          <p:nvPr/>
        </p:nvGrpSpPr>
        <p:grpSpPr bwMode="auto">
          <a:xfrm>
            <a:off x="6974646" y="4378399"/>
            <a:ext cx="479424" cy="277812"/>
            <a:chOff x="2915816" y="1052736"/>
            <a:chExt cx="479618" cy="276999"/>
          </a:xfrm>
        </p:grpSpPr>
        <p:sp>
          <p:nvSpPr>
            <p:cNvPr id="81" name="Rectangle 80"/>
            <p:cNvSpPr/>
            <p:nvPr/>
          </p:nvSpPr>
          <p:spPr>
            <a:xfrm>
              <a:off x="3022222" y="1123964"/>
              <a:ext cx="287453" cy="144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TextBox 79"/>
            <p:cNvSpPr txBox="1">
              <a:spLocks noChangeArrowheads="1"/>
            </p:cNvSpPr>
            <p:nvPr/>
          </p:nvSpPr>
          <p:spPr bwMode="auto">
            <a:xfrm>
              <a:off x="2915816" y="1052736"/>
              <a:ext cx="4796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RX</a:t>
              </a:r>
              <a:r>
                <a:rPr lang="en-US" sz="1200" baseline="-25000"/>
                <a:t>N</a:t>
              </a:r>
            </a:p>
          </p:txBody>
        </p:sp>
      </p:grpSp>
      <p:sp>
        <p:nvSpPr>
          <p:cNvPr id="83" name="Oval 49"/>
          <p:cNvSpPr>
            <a:spLocks noChangeArrowheads="1"/>
          </p:cNvSpPr>
          <p:nvPr/>
        </p:nvSpPr>
        <p:spPr bwMode="auto">
          <a:xfrm>
            <a:off x="5329533" y="4260676"/>
            <a:ext cx="193451" cy="2095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83B0FA-BE37-4A34-82EB-5D44F0B0C299}"/>
              </a:ext>
            </a:extLst>
          </p:cNvPr>
          <p:cNvSpPr/>
          <p:nvPr/>
        </p:nvSpPr>
        <p:spPr>
          <a:xfrm>
            <a:off x="3707904" y="4115667"/>
            <a:ext cx="531023" cy="262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D45645-43D4-4957-9B4A-1888A8017726}"/>
              </a:ext>
            </a:extLst>
          </p:cNvPr>
          <p:cNvGrpSpPr/>
          <p:nvPr/>
        </p:nvGrpSpPr>
        <p:grpSpPr>
          <a:xfrm>
            <a:off x="4158114" y="1219572"/>
            <a:ext cx="3447748" cy="2948167"/>
            <a:chOff x="4158114" y="1219572"/>
            <a:chExt cx="3447748" cy="2948167"/>
          </a:xfrm>
        </p:grpSpPr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EA71791A-3801-442E-AECF-90A50B4DC84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660499" y="1492622"/>
              <a:ext cx="482163" cy="869950"/>
              <a:chOff x="1691" y="1348"/>
              <a:chExt cx="329" cy="548"/>
            </a:xfrm>
          </p:grpSpPr>
          <p:sp>
            <p:nvSpPr>
              <p:cNvPr id="48" name="AutoShape 6">
                <a:extLst>
                  <a:ext uri="{FF2B5EF4-FFF2-40B4-BE49-F238E27FC236}">
                    <a16:creationId xmlns:a16="http://schemas.microsoft.com/office/drawing/2014/main" id="{B6C05BB3-A155-4231-BF1F-AFC97B066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07" y="1532"/>
                <a:ext cx="548" cy="179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9" name="Line 7">
                <a:extLst>
                  <a:ext uri="{FF2B5EF4-FFF2-40B4-BE49-F238E27FC236}">
                    <a16:creationId xmlns:a16="http://schemas.microsoft.com/office/drawing/2014/main" id="{52DF7800-F376-42EA-A347-3525DB301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24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0" name="Line 8">
                <a:extLst>
                  <a:ext uri="{FF2B5EF4-FFF2-40B4-BE49-F238E27FC236}">
                    <a16:creationId xmlns:a16="http://schemas.microsoft.com/office/drawing/2014/main" id="{2971679B-C789-4F72-B116-7D5D520C4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92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1" name="Line 9">
                <a:extLst>
                  <a:ext uri="{FF2B5EF4-FFF2-40B4-BE49-F238E27FC236}">
                    <a16:creationId xmlns:a16="http://schemas.microsoft.com/office/drawing/2014/main" id="{48E565FB-812A-4090-8CFC-4AA335F24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560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2" name="Line 10">
                <a:extLst>
                  <a:ext uri="{FF2B5EF4-FFF2-40B4-BE49-F238E27FC236}">
                    <a16:creationId xmlns:a16="http://schemas.microsoft.com/office/drawing/2014/main" id="{D1518EF9-72F8-4671-8F09-B6573BBD7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9" y="1588"/>
                <a:ext cx="0" cy="1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3" name="Line 11">
                <a:extLst>
                  <a:ext uri="{FF2B5EF4-FFF2-40B4-BE49-F238E27FC236}">
                    <a16:creationId xmlns:a16="http://schemas.microsoft.com/office/drawing/2014/main" id="{C7EC15BB-1390-4F7F-ACBF-EF3CB78AA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828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FAFA3E4B-F462-496E-ACE8-94CAAED80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3293" y="1905372"/>
              <a:ext cx="1456945" cy="3137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5" name="Text Box 54">
              <a:extLst>
                <a:ext uri="{FF2B5EF4-FFF2-40B4-BE49-F238E27FC236}">
                  <a16:creationId xmlns:a16="http://schemas.microsoft.com/office/drawing/2014/main" id="{D440B220-14E2-4602-9175-51DDE84EB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6535" y="1314822"/>
              <a:ext cx="338540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latin typeface="Symbol" charset="0"/>
                  <a:cs typeface="+mn-cs"/>
                </a:rPr>
                <a:t>1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6CCF0B56-23C0-46E0-87D9-992959E52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8001" y="2143497"/>
              <a:ext cx="363454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cs typeface="+mn-cs"/>
                </a:rPr>
                <a:t>N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1039AB29-37BE-44E4-991C-8A6CE5001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450474" y="1783608"/>
              <a:ext cx="736600" cy="278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 dirty="0" err="1">
                  <a:cs typeface="+mn-cs"/>
                </a:rPr>
                <a:t>DeMUX</a:t>
              </a:r>
              <a:endParaRPr lang="en-GB" sz="1200" b="1" dirty="0">
                <a:cs typeface="+mn-cs"/>
              </a:endParaRPr>
            </a:p>
          </p:txBody>
        </p:sp>
        <p:sp>
          <p:nvSpPr>
            <p:cNvPr id="58" name="AutoShape 60">
              <a:extLst>
                <a:ext uri="{FF2B5EF4-FFF2-40B4-BE49-F238E27FC236}">
                  <a16:creationId xmlns:a16="http://schemas.microsoft.com/office/drawing/2014/main" id="{63133876-3B06-4135-9385-3EE4359F2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387061">
              <a:off x="5927805" y="1802048"/>
              <a:ext cx="341312" cy="263797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9" name="Rectangle 62">
              <a:extLst>
                <a:ext uri="{FF2B5EF4-FFF2-40B4-BE49-F238E27FC236}">
                  <a16:creationId xmlns:a16="http://schemas.microsoft.com/office/drawing/2014/main" id="{272DA923-45F1-4768-A945-89AE8955D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473" y="1219572"/>
              <a:ext cx="870531" cy="135255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60" name="Group 74">
              <a:extLst>
                <a:ext uri="{FF2B5EF4-FFF2-40B4-BE49-F238E27FC236}">
                  <a16:creationId xmlns:a16="http://schemas.microsoft.com/office/drawing/2014/main" id="{FE6CC1C1-6DF5-4E42-AE7D-1B0C3DED54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9625" y="1389430"/>
              <a:ext cx="455614" cy="277812"/>
              <a:chOff x="2919069" y="1052736"/>
              <a:chExt cx="455498" cy="27699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AE7A7EE-8D9E-4F64-8A37-9AA0129AE2D7}"/>
                  </a:ext>
                </a:extLst>
              </p:cNvPr>
              <p:cNvSpPr/>
              <p:nvPr/>
            </p:nvSpPr>
            <p:spPr>
              <a:xfrm>
                <a:off x="3022231" y="1123965"/>
                <a:ext cx="287264" cy="14403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2" name="TextBox 76">
                <a:extLst>
                  <a:ext uri="{FF2B5EF4-FFF2-40B4-BE49-F238E27FC236}">
                    <a16:creationId xmlns:a16="http://schemas.microsoft.com/office/drawing/2014/main" id="{9B68A5AF-D950-4BF1-8FD3-3968A1490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9069" y="1052736"/>
                <a:ext cx="45549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/>
                  <a:t>RX</a:t>
                </a:r>
                <a:r>
                  <a:rPr lang="en-US" sz="1200" baseline="-25000"/>
                  <a:t>1</a:t>
                </a:r>
              </a:p>
            </p:txBody>
          </p:sp>
        </p:grpSp>
        <p:grpSp>
          <p:nvGrpSpPr>
            <p:cNvPr id="63" name="Group 77">
              <a:extLst>
                <a:ext uri="{FF2B5EF4-FFF2-40B4-BE49-F238E27FC236}">
                  <a16:creationId xmlns:a16="http://schemas.microsoft.com/office/drawing/2014/main" id="{D9995133-4B90-4270-B23C-ABC90F6CC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6438" y="2048247"/>
              <a:ext cx="479424" cy="277812"/>
              <a:chOff x="2915816" y="1052736"/>
              <a:chExt cx="479618" cy="276999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276F89D-5A52-4AE7-ACD9-3225A7FAC550}"/>
                  </a:ext>
                </a:extLst>
              </p:cNvPr>
              <p:cNvSpPr/>
              <p:nvPr/>
            </p:nvSpPr>
            <p:spPr>
              <a:xfrm>
                <a:off x="3022222" y="1123964"/>
                <a:ext cx="287453" cy="144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TextBox 79">
                <a:extLst>
                  <a:ext uri="{FF2B5EF4-FFF2-40B4-BE49-F238E27FC236}">
                    <a16:creationId xmlns:a16="http://schemas.microsoft.com/office/drawing/2014/main" id="{229CA0EB-EC03-400B-B927-A875987E4D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1052736"/>
                <a:ext cx="47961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/>
                  <a:t>RX</a:t>
                </a:r>
                <a:r>
                  <a:rPr lang="en-US" sz="1200" baseline="-25000"/>
                  <a:t>N</a:t>
                </a:r>
              </a:p>
            </p:txBody>
          </p:sp>
        </p:grpSp>
        <p:sp>
          <p:nvSpPr>
            <p:cNvPr id="85" name="Oval 49">
              <a:extLst>
                <a:ext uri="{FF2B5EF4-FFF2-40B4-BE49-F238E27FC236}">
                  <a16:creationId xmlns:a16="http://schemas.microsoft.com/office/drawing/2014/main" id="{C136813A-DB60-462F-A03B-9DDCC7555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325" y="1930524"/>
              <a:ext cx="193451" cy="2095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EB635A-2C6B-43B4-9EE7-2E3A8E65D075}"/>
                </a:ext>
              </a:extLst>
            </p:cNvPr>
            <p:cNvSpPr/>
            <p:nvPr/>
          </p:nvSpPr>
          <p:spPr>
            <a:xfrm>
              <a:off x="4158114" y="1925053"/>
              <a:ext cx="1039528" cy="2242686"/>
            </a:xfrm>
            <a:custGeom>
              <a:avLst/>
              <a:gdLst>
                <a:gd name="connsiteX0" fmla="*/ 1039528 w 1039528"/>
                <a:gd name="connsiteY0" fmla="*/ 0 h 2242686"/>
                <a:gd name="connsiteX1" fmla="*/ 182880 w 1039528"/>
                <a:gd name="connsiteY1" fmla="*/ 404261 h 2242686"/>
                <a:gd name="connsiteX2" fmla="*/ 452387 w 1039528"/>
                <a:gd name="connsiteY2" fmla="*/ 1944303 h 2242686"/>
                <a:gd name="connsiteX3" fmla="*/ 0 w 1039528"/>
                <a:gd name="connsiteY3" fmla="*/ 2242686 h 224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528" h="2242686">
                  <a:moveTo>
                    <a:pt x="1039528" y="0"/>
                  </a:moveTo>
                  <a:cubicBezTo>
                    <a:pt x="660132" y="40105"/>
                    <a:pt x="280737" y="80211"/>
                    <a:pt x="182880" y="404261"/>
                  </a:cubicBezTo>
                  <a:cubicBezTo>
                    <a:pt x="85023" y="728312"/>
                    <a:pt x="482867" y="1637899"/>
                    <a:pt x="452387" y="1944303"/>
                  </a:cubicBezTo>
                  <a:cubicBezTo>
                    <a:pt x="421907" y="2250707"/>
                    <a:pt x="59356" y="2218623"/>
                    <a:pt x="0" y="2242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2807748-A2B7-481E-A91B-B1EECA44FCCD}"/>
              </a:ext>
            </a:extLst>
          </p:cNvPr>
          <p:cNvGrpSpPr/>
          <p:nvPr/>
        </p:nvGrpSpPr>
        <p:grpSpPr>
          <a:xfrm>
            <a:off x="289932" y="1217352"/>
            <a:ext cx="3510427" cy="2948167"/>
            <a:chOff x="289932" y="1217352"/>
            <a:chExt cx="3510427" cy="2948167"/>
          </a:xfrm>
        </p:grpSpPr>
        <p:grpSp>
          <p:nvGrpSpPr>
            <p:cNvPr id="86" name="Group 5">
              <a:extLst>
                <a:ext uri="{FF2B5EF4-FFF2-40B4-BE49-F238E27FC236}">
                  <a16:creationId xmlns:a16="http://schemas.microsoft.com/office/drawing/2014/main" id="{CB529196-850F-4737-8562-F4FDC8F08652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761562" y="1490402"/>
              <a:ext cx="490927" cy="869950"/>
              <a:chOff x="1691" y="1348"/>
              <a:chExt cx="329" cy="548"/>
            </a:xfrm>
          </p:grpSpPr>
          <p:sp>
            <p:nvSpPr>
              <p:cNvPr id="87" name="AutoShape 6">
                <a:extLst>
                  <a:ext uri="{FF2B5EF4-FFF2-40B4-BE49-F238E27FC236}">
                    <a16:creationId xmlns:a16="http://schemas.microsoft.com/office/drawing/2014/main" id="{FA2BA703-ED1D-4C50-B315-43097D34A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07" y="1532"/>
                <a:ext cx="548" cy="179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8" name="Line 7">
                <a:extLst>
                  <a:ext uri="{FF2B5EF4-FFF2-40B4-BE49-F238E27FC236}">
                    <a16:creationId xmlns:a16="http://schemas.microsoft.com/office/drawing/2014/main" id="{FA4A4246-028E-477C-8A9F-52907F424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24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9" name="Line 8">
                <a:extLst>
                  <a:ext uri="{FF2B5EF4-FFF2-40B4-BE49-F238E27FC236}">
                    <a16:creationId xmlns:a16="http://schemas.microsoft.com/office/drawing/2014/main" id="{CEB6E82D-FA67-457B-BF6A-8FF8D6D578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92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90" name="Line 9">
                <a:extLst>
                  <a:ext uri="{FF2B5EF4-FFF2-40B4-BE49-F238E27FC236}">
                    <a16:creationId xmlns:a16="http://schemas.microsoft.com/office/drawing/2014/main" id="{5AAD13DB-1790-4276-9872-2CF7436C7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560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91" name="Line 10">
                <a:extLst>
                  <a:ext uri="{FF2B5EF4-FFF2-40B4-BE49-F238E27FC236}">
                    <a16:creationId xmlns:a16="http://schemas.microsoft.com/office/drawing/2014/main" id="{11903296-2189-40FE-A4BA-29271DD53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9" y="1588"/>
                <a:ext cx="0" cy="1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92" name="Line 11">
                <a:extLst>
                  <a:ext uri="{FF2B5EF4-FFF2-40B4-BE49-F238E27FC236}">
                    <a16:creationId xmlns:a16="http://schemas.microsoft.com/office/drawing/2014/main" id="{81B138EE-EAA2-4B35-8C44-CD6B4DB1D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828"/>
                <a:ext cx="15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93" name="Line 53">
              <a:extLst>
                <a:ext uri="{FF2B5EF4-FFF2-40B4-BE49-F238E27FC236}">
                  <a16:creationId xmlns:a16="http://schemas.microsoft.com/office/drawing/2014/main" id="{ADA0C2AF-ADB7-420E-AB30-98600CF3AF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62932" y="1903152"/>
              <a:ext cx="1483430" cy="3137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4" name="Text Box 54">
              <a:extLst>
                <a:ext uri="{FF2B5EF4-FFF2-40B4-BE49-F238E27FC236}">
                  <a16:creationId xmlns:a16="http://schemas.microsoft.com/office/drawing/2014/main" id="{07D1BF55-2E15-4762-BB33-C77E3B9BF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06373" y="1312602"/>
              <a:ext cx="344694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latin typeface="Symbol" charset="0"/>
                  <a:cs typeface="+mn-cs"/>
                </a:rPr>
                <a:t>1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95" name="Text Box 55">
              <a:extLst>
                <a:ext uri="{FF2B5EF4-FFF2-40B4-BE49-F238E27FC236}">
                  <a16:creationId xmlns:a16="http://schemas.microsoft.com/office/drawing/2014/main" id="{7CAAA7DC-681C-40ED-8089-B9D257B00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79513" y="2141277"/>
              <a:ext cx="370061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>
                  <a:latin typeface="Symbol" charset="0"/>
                  <a:cs typeface="+mn-cs"/>
                </a:rPr>
                <a:t>l</a:t>
              </a:r>
              <a:r>
                <a:rPr lang="en-GB" sz="1200" b="1" baseline="-25000">
                  <a:cs typeface="+mn-cs"/>
                </a:rPr>
                <a:t>N</a:t>
              </a:r>
              <a:endParaRPr lang="en-GB" sz="1200" b="1">
                <a:latin typeface="Symbol" charset="0"/>
                <a:cs typeface="+mn-cs"/>
              </a:endParaRPr>
            </a:p>
          </p:txBody>
        </p:sp>
        <p:sp>
          <p:nvSpPr>
            <p:cNvPr id="96" name="Text Box 57">
              <a:extLst>
                <a:ext uri="{FF2B5EF4-FFF2-40B4-BE49-F238E27FC236}">
                  <a16:creationId xmlns:a16="http://schemas.microsoft.com/office/drawing/2014/main" id="{A5CFAD42-9CBC-4753-BDED-FE1D22C87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 flipH="1">
              <a:off x="815454" y="1782115"/>
              <a:ext cx="55175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defTabSz="7620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0" hangingPunct="0">
                <a:defRPr/>
              </a:pPr>
              <a:r>
                <a:rPr lang="en-GB" sz="1200" b="1" dirty="0">
                  <a:cs typeface="+mn-cs"/>
                </a:rPr>
                <a:t>MUX</a:t>
              </a:r>
            </a:p>
          </p:txBody>
        </p:sp>
        <p:sp>
          <p:nvSpPr>
            <p:cNvPr id="97" name="AutoShape 60">
              <a:extLst>
                <a:ext uri="{FF2B5EF4-FFF2-40B4-BE49-F238E27FC236}">
                  <a16:creationId xmlns:a16="http://schemas.microsoft.com/office/drawing/2014/main" id="{1485E17C-66B2-4E21-847D-6E6EE95144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654083" y="1797430"/>
              <a:ext cx="341312" cy="268592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8" name="Rectangle 62">
              <a:extLst>
                <a:ext uri="{FF2B5EF4-FFF2-40B4-BE49-F238E27FC236}">
                  <a16:creationId xmlns:a16="http://schemas.microsoft.com/office/drawing/2014/main" id="{E40B92EC-53C4-4677-96EF-F364420FA6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52482" y="1217352"/>
              <a:ext cx="886356" cy="135255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99" name="Group 74">
              <a:extLst>
                <a:ext uri="{FF2B5EF4-FFF2-40B4-BE49-F238E27FC236}">
                  <a16:creationId xmlns:a16="http://schemas.microsoft.com/office/drawing/2014/main" id="{952488C3-2B50-461E-AE33-6B9D3700766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0951" y="1387212"/>
              <a:ext cx="439543" cy="276998"/>
              <a:chOff x="2942979" y="1052736"/>
              <a:chExt cx="431588" cy="276187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80D884B-7E3E-4428-A052-E93A74308EFE}"/>
                  </a:ext>
                </a:extLst>
              </p:cNvPr>
              <p:cNvSpPr/>
              <p:nvPr/>
            </p:nvSpPr>
            <p:spPr>
              <a:xfrm>
                <a:off x="3022231" y="1123965"/>
                <a:ext cx="287264" cy="14403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" name="TextBox 76">
                <a:extLst>
                  <a:ext uri="{FF2B5EF4-FFF2-40B4-BE49-F238E27FC236}">
                    <a16:creationId xmlns:a16="http://schemas.microsoft.com/office/drawing/2014/main" id="{B1EB9FF0-1CE4-4845-837A-74090D081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2979" y="1052736"/>
                <a:ext cx="431588" cy="276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 dirty="0"/>
                  <a:t>TX</a:t>
                </a:r>
                <a:r>
                  <a:rPr lang="en-US" sz="1200" baseline="-25000" dirty="0"/>
                  <a:t>1</a:t>
                </a:r>
              </a:p>
            </p:txBody>
          </p:sp>
        </p:grpSp>
        <p:grpSp>
          <p:nvGrpSpPr>
            <p:cNvPr id="102" name="Group 77">
              <a:extLst>
                <a:ext uri="{FF2B5EF4-FFF2-40B4-BE49-F238E27FC236}">
                  <a16:creationId xmlns:a16="http://schemas.microsoft.com/office/drawing/2014/main" id="{21088D75-18B8-4078-AD56-0211DA081E5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89932" y="2046028"/>
              <a:ext cx="455574" cy="276999"/>
              <a:chOff x="2947813" y="1052736"/>
              <a:chExt cx="447621" cy="27618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2851715-C4B9-4C76-8F7C-1D82DBD104C4}"/>
                  </a:ext>
                </a:extLst>
              </p:cNvPr>
              <p:cNvSpPr/>
              <p:nvPr/>
            </p:nvSpPr>
            <p:spPr>
              <a:xfrm>
                <a:off x="3022222" y="1123964"/>
                <a:ext cx="287453" cy="144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4" name="TextBox 79">
                <a:extLst>
                  <a:ext uri="{FF2B5EF4-FFF2-40B4-BE49-F238E27FC236}">
                    <a16:creationId xmlns:a16="http://schemas.microsoft.com/office/drawing/2014/main" id="{C8E64FB8-F605-4116-9097-354B5C2F6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7813" y="1052736"/>
                <a:ext cx="447621" cy="276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200" dirty="0"/>
                  <a:t>TX</a:t>
                </a:r>
                <a:r>
                  <a:rPr lang="en-US" sz="1200" baseline="-25000" dirty="0"/>
                  <a:t>N</a:t>
                </a:r>
              </a:p>
            </p:txBody>
          </p:sp>
        </p:grpSp>
        <p:sp>
          <p:nvSpPr>
            <p:cNvPr id="105" name="Oval 49">
              <a:extLst>
                <a:ext uri="{FF2B5EF4-FFF2-40B4-BE49-F238E27FC236}">
                  <a16:creationId xmlns:a16="http://schemas.microsoft.com/office/drawing/2014/main" id="{B72EC34D-96D3-45B4-AC5E-DFB1639A42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56126" y="1928304"/>
              <a:ext cx="196968" cy="2095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82B88BB-B047-4D4A-B38B-D1D379A8F80B}"/>
                </a:ext>
              </a:extLst>
            </p:cNvPr>
            <p:cNvSpPr/>
            <p:nvPr/>
          </p:nvSpPr>
          <p:spPr>
            <a:xfrm flipH="1">
              <a:off x="2741934" y="1922833"/>
              <a:ext cx="1058425" cy="2242686"/>
            </a:xfrm>
            <a:custGeom>
              <a:avLst/>
              <a:gdLst>
                <a:gd name="connsiteX0" fmla="*/ 1039528 w 1039528"/>
                <a:gd name="connsiteY0" fmla="*/ 0 h 2242686"/>
                <a:gd name="connsiteX1" fmla="*/ 182880 w 1039528"/>
                <a:gd name="connsiteY1" fmla="*/ 404261 h 2242686"/>
                <a:gd name="connsiteX2" fmla="*/ 452387 w 1039528"/>
                <a:gd name="connsiteY2" fmla="*/ 1944303 h 2242686"/>
                <a:gd name="connsiteX3" fmla="*/ 0 w 1039528"/>
                <a:gd name="connsiteY3" fmla="*/ 2242686 h 224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528" h="2242686">
                  <a:moveTo>
                    <a:pt x="1039528" y="0"/>
                  </a:moveTo>
                  <a:cubicBezTo>
                    <a:pt x="660132" y="40105"/>
                    <a:pt x="280737" y="80211"/>
                    <a:pt x="182880" y="404261"/>
                  </a:cubicBezTo>
                  <a:cubicBezTo>
                    <a:pt x="85023" y="728312"/>
                    <a:pt x="482867" y="1637899"/>
                    <a:pt x="452387" y="1944303"/>
                  </a:cubicBezTo>
                  <a:cubicBezTo>
                    <a:pt x="421907" y="2250707"/>
                    <a:pt x="59356" y="2218623"/>
                    <a:pt x="0" y="2242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B50533E-EEBB-4ADE-8185-0B210A8F9228}"/>
              </a:ext>
            </a:extLst>
          </p:cNvPr>
          <p:cNvSpPr txBox="1"/>
          <p:nvPr/>
        </p:nvSpPr>
        <p:spPr>
          <a:xfrm flipH="1">
            <a:off x="3303488" y="4508852"/>
            <a:ext cx="160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50:50 coupler</a:t>
            </a:r>
          </a:p>
        </p:txBody>
      </p:sp>
    </p:spTree>
    <p:extLst>
      <p:ext uri="{BB962C8B-B14F-4D97-AF65-F5344CB8AC3E}">
        <p14:creationId xmlns:p14="http://schemas.microsoft.com/office/powerpoint/2010/main" val="14608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Coupler Losses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501007"/>
            <a:ext cx="4392488" cy="2625157"/>
          </a:xfrm>
        </p:spPr>
        <p:txBody>
          <a:bodyPr/>
          <a:lstStyle/>
          <a:p>
            <a:pPr lvl="1"/>
            <a:r>
              <a:rPr lang="en-US" dirty="0"/>
              <a:t>For single Lambda</a:t>
            </a:r>
          </a:p>
          <a:p>
            <a:pPr lvl="2"/>
            <a:r>
              <a:rPr lang="en-US" dirty="0"/>
              <a:t>Coupling ratio : P</a:t>
            </a:r>
            <a:r>
              <a:rPr lang="en-US" baseline="-25000" dirty="0"/>
              <a:t>2</a:t>
            </a:r>
            <a:r>
              <a:rPr lang="en-US" dirty="0"/>
              <a:t>/(P</a:t>
            </a:r>
            <a:r>
              <a:rPr lang="en-US" baseline="-25000" dirty="0"/>
              <a:t>4</a:t>
            </a:r>
            <a:r>
              <a:rPr lang="en-US" dirty="0"/>
              <a:t>+P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Excess Loss: P</a:t>
            </a:r>
            <a:r>
              <a:rPr lang="en-US" baseline="-25000" dirty="0"/>
              <a:t>1</a:t>
            </a:r>
            <a:r>
              <a:rPr lang="en-US" dirty="0"/>
              <a:t>/(P</a:t>
            </a:r>
            <a:r>
              <a:rPr lang="en-US" baseline="-25000" dirty="0"/>
              <a:t>2</a:t>
            </a:r>
            <a:r>
              <a:rPr lang="en-US" dirty="0"/>
              <a:t>+P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Insertion Loss of P</a:t>
            </a:r>
            <a:r>
              <a:rPr lang="en-US" baseline="-25000" dirty="0"/>
              <a:t>1 </a:t>
            </a:r>
            <a:r>
              <a:rPr lang="en-US" dirty="0"/>
              <a:t>to P</a:t>
            </a:r>
            <a:r>
              <a:rPr lang="en-US" baseline="-25000" dirty="0"/>
              <a:t>2</a:t>
            </a:r>
            <a:r>
              <a:rPr lang="en-US" dirty="0"/>
              <a:t> : P</a:t>
            </a:r>
            <a:r>
              <a:rPr lang="en-US" baseline="-25000" dirty="0"/>
              <a:t>1</a:t>
            </a:r>
            <a:r>
              <a:rPr lang="en-US" dirty="0"/>
              <a:t>/P</a:t>
            </a:r>
            <a:r>
              <a:rPr lang="en-US" baseline="-25000" dirty="0"/>
              <a:t>2</a:t>
            </a:r>
          </a:p>
          <a:p>
            <a:pPr lvl="2"/>
            <a:r>
              <a:rPr lang="en-US" dirty="0"/>
              <a:t>Insertion Loss of P</a:t>
            </a:r>
            <a:r>
              <a:rPr lang="en-US" baseline="-25000" dirty="0"/>
              <a:t>1 </a:t>
            </a:r>
            <a:r>
              <a:rPr lang="en-US" dirty="0"/>
              <a:t>to P</a:t>
            </a:r>
            <a:r>
              <a:rPr lang="en-US" baseline="-25000" dirty="0"/>
              <a:t>2</a:t>
            </a:r>
            <a:r>
              <a:rPr lang="en-US" dirty="0"/>
              <a:t> : P</a:t>
            </a:r>
            <a:r>
              <a:rPr lang="en-US" baseline="-25000" dirty="0"/>
              <a:t>1</a:t>
            </a:r>
            <a:r>
              <a:rPr lang="en-US" dirty="0"/>
              <a:t>/P</a:t>
            </a:r>
            <a:r>
              <a:rPr lang="en-US" baseline="-25000" dirty="0"/>
              <a:t>4</a:t>
            </a:r>
          </a:p>
          <a:p>
            <a:pPr lvl="2"/>
            <a:r>
              <a:rPr lang="en-US" dirty="0"/>
              <a:t>Return Loss: P</a:t>
            </a:r>
            <a:r>
              <a:rPr lang="en-US" baseline="-25000" dirty="0"/>
              <a:t>3</a:t>
            </a:r>
            <a:r>
              <a:rPr lang="en-US" dirty="0"/>
              <a:t>/P</a:t>
            </a:r>
            <a:r>
              <a:rPr lang="en-US" baseline="-25000" dirty="0"/>
              <a:t>1</a:t>
            </a:r>
          </a:p>
          <a:p>
            <a:pPr lvl="2"/>
            <a:r>
              <a:rPr lang="en-US" dirty="0"/>
              <a:t>3-dB coupler: P2 = P4 = 0.5 P1  </a:t>
            </a:r>
          </a:p>
          <a:p>
            <a:pPr lvl="2"/>
            <a:endParaRPr lang="en-US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131733" y="2328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052736"/>
            <a:ext cx="3528392" cy="23640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3768" y="1268760"/>
            <a:ext cx="42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3768" y="2060848"/>
            <a:ext cx="42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6136" y="1052736"/>
            <a:ext cx="42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204864"/>
            <a:ext cx="42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75656" y="1484784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5292" y="1104999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Power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1680" y="1484784"/>
            <a:ext cx="38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λ</a:t>
            </a:r>
            <a:r>
              <a:rPr lang="en-US" baseline="-25000" dirty="0"/>
              <a:t>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228184" y="126876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17820" y="88897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 Power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4208" y="1268760"/>
            <a:ext cx="38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λ</a:t>
            </a:r>
            <a:r>
              <a:rPr lang="en-US" baseline="-25000" dirty="0"/>
              <a:t>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372200" y="234888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1836" y="196909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 Power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224" y="2348880"/>
            <a:ext cx="38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λ</a:t>
            </a:r>
            <a:r>
              <a:rPr lang="en-US" baseline="-25000" dirty="0"/>
              <a:t>1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75656" y="242088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91680" y="2420888"/>
            <a:ext cx="38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λ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06084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Return Power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572000" y="3284984"/>
            <a:ext cx="4392488" cy="26251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Input power=200uw</a:t>
            </a:r>
          </a:p>
          <a:p>
            <a:pPr lvl="2"/>
            <a:r>
              <a:rPr lang="en-US" dirty="0"/>
              <a:t>P2= 85uw, P4=85uw, P3=6.3nw</a:t>
            </a:r>
          </a:p>
          <a:p>
            <a:pPr lvl="2"/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4191F-2FBD-4A40-B4A4-3F2E9C7C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86" y="983450"/>
            <a:ext cx="1382956" cy="6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Star Couplers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1930" y="1550964"/>
            <a:ext cx="8229600" cy="1828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 charset="0"/>
              </a:rPr>
              <a:t>In general, an N </a:t>
            </a:r>
            <a:r>
              <a:rPr lang="en-US" sz="2400" dirty="0">
                <a:latin typeface="Calibri" charset="0"/>
                <a:sym typeface="Symbol" charset="0"/>
              </a:rPr>
              <a:t></a:t>
            </a:r>
            <a:r>
              <a:rPr lang="en-US" sz="2400" dirty="0">
                <a:latin typeface="Calibri" charset="0"/>
              </a:rPr>
              <a:t> N coupler has N inputs and M outputs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7532A6F-27AE-5C42-A2C4-7B57A6D0DA7B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0" y="2084364"/>
            <a:ext cx="47244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23243"/>
            <a:ext cx="47244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30" y="2008164"/>
            <a:ext cx="33528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52530" y="3257196"/>
            <a:ext cx="3600400" cy="1152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4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Wavelength Division Multiplexing (WDM) Networks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C0B0-B5D2-934A-A354-BE89101B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Passive Optical Networks (PON)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94F40-0217-5F40-A969-C9457C5D3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E0EBC-2A54-D54B-9A95-144DBBD2D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9CBCA-F7B2-6246-A6CF-1B3783F8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12" y="1353921"/>
            <a:ext cx="4313302" cy="38674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6BB56A-D306-A54E-A1E3-D1B8767F4045}"/>
              </a:ext>
            </a:extLst>
          </p:cNvPr>
          <p:cNvSpPr/>
          <p:nvPr/>
        </p:nvSpPr>
        <p:spPr>
          <a:xfrm>
            <a:off x="1915337" y="5666555"/>
            <a:ext cx="7254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555555"/>
                </a:solidFill>
                <a:latin typeface="robotoregular"/>
              </a:rPr>
              <a:t>Passive Optical Networks : Principles and Practice</a:t>
            </a:r>
            <a:r>
              <a:rPr lang="en-GB" dirty="0">
                <a:solidFill>
                  <a:srgbClr val="555555"/>
                </a:solidFill>
                <a:latin typeface="robotoregular"/>
              </a:rPr>
              <a:t>, edited by Cedric F. Lam, and Cedric F Lam, Elsevier Science &amp; Technology, 2007.</a:t>
            </a:r>
            <a:endParaRPr lang="en-US" dirty="0"/>
          </a:p>
        </p:txBody>
      </p:sp>
      <p:pic>
        <p:nvPicPr>
          <p:cNvPr id="2050" name="Picture 2" descr="Image result for passive optical networks">
            <a:extLst>
              <a:ext uri="{FF2B5EF4-FFF2-40B4-BE49-F238E27FC236}">
                <a16:creationId xmlns:a16="http://schemas.microsoft.com/office/drawing/2014/main" id="{F654FF6D-42E7-7B44-A93B-2658A599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940879"/>
            <a:ext cx="4767763" cy="29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9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WDM Multiplexer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1"/>
            <a:ext cx="8640960" cy="2592287"/>
          </a:xfrm>
        </p:spPr>
        <p:txBody>
          <a:bodyPr/>
          <a:lstStyle/>
          <a:p>
            <a:r>
              <a:rPr lang="en-US" dirty="0"/>
              <a:t>Combine optical channels and place them in single optical fibre Simplest is to employ star couplers </a:t>
            </a:r>
          </a:p>
          <a:p>
            <a:pPr lvl="1"/>
            <a:r>
              <a:rPr lang="en-US"/>
              <a:t>Uses </a:t>
            </a:r>
            <a:r>
              <a:rPr lang="en-US" dirty="0"/>
              <a:t>passive couplers (no wavelength selection) </a:t>
            </a:r>
            <a:endParaRPr lang="en-US" sz="2400" dirty="0"/>
          </a:p>
          <a:p>
            <a:pPr lvl="1"/>
            <a:r>
              <a:rPr lang="en-US" dirty="0"/>
              <a:t>Loss 3dB of power at every split – scales badly with increased WDM channels; but is widely used as it is cheap... 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073900" cy="267488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13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WDM </a:t>
            </a:r>
            <a:r>
              <a:rPr lang="en-US" dirty="0" err="1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1"/>
            <a:ext cx="8640960" cy="1368151"/>
          </a:xfrm>
        </p:spPr>
        <p:txBody>
          <a:bodyPr/>
          <a:lstStyle/>
          <a:p>
            <a:r>
              <a:rPr lang="en-US" dirty="0"/>
              <a:t>WDM </a:t>
            </a:r>
            <a:r>
              <a:rPr lang="en-US" dirty="0" err="1"/>
              <a:t>DeMultiplexer</a:t>
            </a:r>
            <a:r>
              <a:rPr lang="en-US" dirty="0"/>
              <a:t> is comprised of a splitter (coupler) and set of filters</a:t>
            </a:r>
          </a:p>
          <a:p>
            <a:pPr lvl="1"/>
            <a:r>
              <a:rPr lang="en-US" dirty="0"/>
              <a:t>Power divides according to the number of splits</a:t>
            </a:r>
            <a:br>
              <a:rPr lang="en-US" dirty="0"/>
            </a:br>
            <a:r>
              <a:rPr lang="en-US" dirty="0"/>
              <a:t>If Pin on one input, then output power = Pin/N, where N is the number of output ports In practice there are some additional losses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9144000" cy="31782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BC5CD7-710B-A745-9AC9-08805D5157AC}"/>
              </a:ext>
            </a:extLst>
          </p:cNvPr>
          <p:cNvCxnSpPr/>
          <p:nvPr/>
        </p:nvCxnSpPr>
        <p:spPr>
          <a:xfrm>
            <a:off x="6516216" y="4005064"/>
            <a:ext cx="360040" cy="0"/>
          </a:xfrm>
          <a:prstGeom prst="line">
            <a:avLst/>
          </a:prstGeom>
          <a:ln w="76200">
            <a:gradFill>
              <a:gsLst>
                <a:gs pos="0">
                  <a:srgbClr val="FF0000"/>
                </a:gs>
                <a:gs pos="56000">
                  <a:srgbClr val="FFFF00"/>
                </a:gs>
                <a:gs pos="83000">
                  <a:srgbClr val="00B050"/>
                </a:gs>
                <a:gs pos="100000">
                  <a:srgbClr val="00B0F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98848B-0622-9641-A0F0-FE8F24440D98}"/>
              </a:ext>
            </a:extLst>
          </p:cNvPr>
          <p:cNvCxnSpPr/>
          <p:nvPr/>
        </p:nvCxnSpPr>
        <p:spPr>
          <a:xfrm>
            <a:off x="6516216" y="5157192"/>
            <a:ext cx="360040" cy="0"/>
          </a:xfrm>
          <a:prstGeom prst="line">
            <a:avLst/>
          </a:prstGeom>
          <a:ln w="76200">
            <a:gradFill>
              <a:gsLst>
                <a:gs pos="0">
                  <a:srgbClr val="FF0000"/>
                </a:gs>
                <a:gs pos="56000">
                  <a:srgbClr val="FFFF00"/>
                </a:gs>
                <a:gs pos="83000">
                  <a:srgbClr val="00B050"/>
                </a:gs>
                <a:gs pos="100000">
                  <a:srgbClr val="00B0F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99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WDM Optical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1"/>
            <a:ext cx="5256584" cy="5217444"/>
          </a:xfrm>
        </p:spPr>
        <p:txBody>
          <a:bodyPr/>
          <a:lstStyle/>
          <a:p>
            <a:r>
              <a:rPr lang="en-US" dirty="0"/>
              <a:t>Optical Filters</a:t>
            </a:r>
          </a:p>
          <a:p>
            <a:pPr lvl="1"/>
            <a:r>
              <a:rPr lang="en-US" dirty="0"/>
              <a:t>Provide wavelength selection (</a:t>
            </a:r>
            <a:r>
              <a:rPr lang="en-US" dirty="0" err="1"/>
              <a:t>demultiplexing</a:t>
            </a:r>
            <a:r>
              <a:rPr lang="en-US" dirty="0"/>
              <a:t>/multiplexing) </a:t>
            </a:r>
          </a:p>
          <a:p>
            <a:pPr lvl="1"/>
            <a:r>
              <a:rPr lang="en-US" dirty="0"/>
              <a:t>Noise filtering (e.g. with optical amplifiers)</a:t>
            </a:r>
          </a:p>
          <a:p>
            <a:pPr lvl="1"/>
            <a:r>
              <a:rPr lang="en-US" dirty="0"/>
              <a:t>Gain </a:t>
            </a:r>
            <a:r>
              <a:rPr lang="en-US" dirty="0" err="1"/>
              <a:t>equalisation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Filters are </a:t>
            </a:r>
            <a:r>
              <a:rPr lang="en-US" dirty="0" err="1"/>
              <a:t>characterised</a:t>
            </a:r>
            <a:r>
              <a:rPr lang="en-US" dirty="0"/>
              <a:t> by:</a:t>
            </a:r>
          </a:p>
          <a:p>
            <a:pPr lvl="1"/>
            <a:r>
              <a:rPr lang="en-US" dirty="0"/>
              <a:t>Loss, which depends on the technology used </a:t>
            </a:r>
          </a:p>
          <a:p>
            <a:pPr lvl="1"/>
            <a:r>
              <a:rPr lang="en-US" dirty="0"/>
              <a:t>Bandwidth, which depends on the design requirement </a:t>
            </a:r>
          </a:p>
          <a:p>
            <a:pPr lvl="1"/>
            <a:r>
              <a:rPr lang="en-US" dirty="0"/>
              <a:t>Selectivity, which depends on the filter construction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44" y="908720"/>
            <a:ext cx="4707756" cy="27378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81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WDM : Array Wave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132" y="1052736"/>
            <a:ext cx="3816424" cy="5328592"/>
          </a:xfrm>
        </p:spPr>
        <p:txBody>
          <a:bodyPr/>
          <a:lstStyle/>
          <a:p>
            <a:pPr eaLnBrk="1" hangingPunct="1"/>
            <a:r>
              <a:rPr lang="en-US" sz="1600" dirty="0">
                <a:latin typeface="Times" charset="0"/>
              </a:rPr>
              <a:t>The input waveguides (1) enter a lens region (2)</a:t>
            </a:r>
          </a:p>
          <a:p>
            <a:pPr eaLnBrk="1" hangingPunct="1"/>
            <a:r>
              <a:rPr lang="en-US" sz="1600" dirty="0">
                <a:latin typeface="Times" charset="0"/>
              </a:rPr>
              <a:t>(2) divides the power among the different waveguides in the grating array (3)</a:t>
            </a:r>
          </a:p>
          <a:p>
            <a:pPr eaLnBrk="1" hangingPunct="1"/>
            <a:r>
              <a:rPr lang="en-US" sz="1600" dirty="0">
                <a:latin typeface="Times" charset="0"/>
              </a:rPr>
              <a:t>Each grating waveguide has a precise length difference </a:t>
            </a:r>
            <a:r>
              <a:rPr lang="en-US" sz="1600" dirty="0">
                <a:latin typeface="Symbol" charset="0"/>
              </a:rPr>
              <a:t>D</a:t>
            </a:r>
            <a:r>
              <a:rPr lang="en-US" sz="1600" dirty="0">
                <a:latin typeface="Times" charset="0"/>
              </a:rPr>
              <a:t>L with its neighbors</a:t>
            </a:r>
          </a:p>
          <a:p>
            <a:pPr eaLnBrk="1" hangingPunct="1"/>
            <a:r>
              <a:rPr lang="en-US" sz="1600" dirty="0">
                <a:latin typeface="Times" charset="0"/>
              </a:rPr>
              <a:t>Light in each waveguide emerges with different phase delays </a:t>
            </a:r>
            <a:r>
              <a:rPr lang="en-US" sz="1600" dirty="0">
                <a:latin typeface="Symbol" charset="0"/>
              </a:rPr>
              <a:t>DF</a:t>
            </a:r>
            <a:r>
              <a:rPr lang="en-US" sz="1600" dirty="0">
                <a:latin typeface="Times" charset="0"/>
              </a:rPr>
              <a:t> at (4)</a:t>
            </a:r>
          </a:p>
          <a:p>
            <a:pPr eaLnBrk="1" hangingPunct="1"/>
            <a:r>
              <a:rPr lang="en-US" sz="1600" dirty="0">
                <a:latin typeface="Times" charset="0"/>
              </a:rPr>
              <a:t>The second lens region (5) refocuses the light from all array waveguides onto the output waveguide array (6) </a:t>
            </a:r>
          </a:p>
          <a:p>
            <a:pPr eaLnBrk="1" hangingPunct="1"/>
            <a:r>
              <a:rPr lang="en-US" sz="1600" dirty="0">
                <a:latin typeface="Times" charset="0"/>
              </a:rPr>
              <a:t>Each wavelength is focused into a different output waveguide in region (6)</a:t>
            </a:r>
          </a:p>
          <a:p>
            <a:pPr eaLnBrk="1" hangingPunct="1"/>
            <a:r>
              <a:rPr lang="en-US" sz="1600" b="1" dirty="0">
                <a:latin typeface="Times" charset="0"/>
              </a:rPr>
              <a:t>Can act as both mux/</a:t>
            </a:r>
            <a:r>
              <a:rPr lang="en-US" sz="1600" b="1" dirty="0" err="1">
                <a:latin typeface="Times" charset="0"/>
              </a:rPr>
              <a:t>demux</a:t>
            </a:r>
            <a:r>
              <a:rPr lang="en-US" sz="1600" b="1" dirty="0">
                <a:latin typeface="Times" charset="0"/>
              </a:rPr>
              <a:t> and filter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28" name="Picture 2" descr="D:\Morpheas IV\ICT-STREAMS\STREAMS_hipeac2016\02.PNG">
            <a:extLst>
              <a:ext uri="{FF2B5EF4-FFF2-40B4-BE49-F238E27FC236}">
                <a16:creationId xmlns:a16="http://schemas.microsoft.com/office/drawing/2014/main" id="{06B23946-F48E-4F28-9366-B736CBAC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42" y="1412776"/>
            <a:ext cx="5149133" cy="329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060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WDM Multiplexer/</a:t>
            </a:r>
            <a:r>
              <a:rPr lang="en-US" dirty="0" err="1"/>
              <a:t>DeMultiplexer</a:t>
            </a:r>
            <a:r>
              <a:rPr lang="en-US" dirty="0"/>
              <a:t> and Isolators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56" y="2564904"/>
            <a:ext cx="9144000" cy="3021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8" y="1268760"/>
            <a:ext cx="8568952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/>
              <a:t>Reflections from fibre facet (about 4% reflected) enter the laser and can cause instabilities. This is particularly important at high bit rates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7E974-8672-054D-B002-1BF69F182E10}"/>
              </a:ext>
            </a:extLst>
          </p:cNvPr>
          <p:cNvSpPr/>
          <p:nvPr/>
        </p:nvSpPr>
        <p:spPr>
          <a:xfrm>
            <a:off x="4246036" y="2780928"/>
            <a:ext cx="1243775" cy="81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4FC41-D079-834F-8C98-3D0BB4484E99}"/>
              </a:ext>
            </a:extLst>
          </p:cNvPr>
          <p:cNvSpPr/>
          <p:nvPr/>
        </p:nvSpPr>
        <p:spPr>
          <a:xfrm>
            <a:off x="4623983" y="2375495"/>
            <a:ext cx="1368152" cy="81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0E54A-8A55-2E4F-8271-0222B1EC758F}"/>
              </a:ext>
            </a:extLst>
          </p:cNvPr>
          <p:cNvSpPr/>
          <p:nvPr/>
        </p:nvSpPr>
        <p:spPr>
          <a:xfrm>
            <a:off x="6470980" y="2970336"/>
            <a:ext cx="837324" cy="240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:\Morpheas IV\ICT-STREAMS\STREAMS_hipeac2016\02.PNG">
            <a:extLst>
              <a:ext uri="{FF2B5EF4-FFF2-40B4-BE49-F238E27FC236}">
                <a16:creationId xmlns:a16="http://schemas.microsoft.com/office/drawing/2014/main" id="{5380F2BC-5497-E34F-87E8-A2DA8728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58" y="3375768"/>
            <a:ext cx="1041675" cy="1466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AF3ED0-EA25-1849-8255-94DE8318EF8B}"/>
              </a:ext>
            </a:extLst>
          </p:cNvPr>
          <p:cNvSpPr/>
          <p:nvPr/>
        </p:nvSpPr>
        <p:spPr>
          <a:xfrm>
            <a:off x="5949663" y="2037205"/>
            <a:ext cx="837324" cy="1250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21005-110D-E146-BB82-C4BDEC849F21}"/>
              </a:ext>
            </a:extLst>
          </p:cNvPr>
          <p:cNvCxnSpPr>
            <a:cxnSpLocks/>
          </p:cNvCxnSpPr>
          <p:nvPr/>
        </p:nvCxnSpPr>
        <p:spPr>
          <a:xfrm>
            <a:off x="6501233" y="3610193"/>
            <a:ext cx="8070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E94CAB-F65F-D040-8086-976C0D38AB43}"/>
              </a:ext>
            </a:extLst>
          </p:cNvPr>
          <p:cNvCxnSpPr>
            <a:cxnSpLocks/>
          </p:cNvCxnSpPr>
          <p:nvPr/>
        </p:nvCxnSpPr>
        <p:spPr>
          <a:xfrm>
            <a:off x="6501233" y="4725144"/>
            <a:ext cx="735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94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Isolator &amp; Circulator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740352" cy="50419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63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2708920"/>
            <a:ext cx="3670300" cy="174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Fibre Gratings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Fiber gratings are ideal for WDM systems Reflection at precise optical frequencies </a:t>
            </a:r>
          </a:p>
          <a:p>
            <a:r>
              <a:rPr lang="en-US" dirty="0"/>
              <a:t>Attractive features in fiber gratings for WDM applications </a:t>
            </a:r>
          </a:p>
          <a:p>
            <a:pPr lvl="1"/>
            <a:r>
              <a:rPr lang="en-US" dirty="0"/>
              <a:t>Reproducibility </a:t>
            </a:r>
          </a:p>
          <a:p>
            <a:pPr lvl="1"/>
            <a:r>
              <a:rPr lang="en-US" dirty="0"/>
              <a:t>The relatively temperature insensitivity for filter elements made of silica( &lt; 0.01 nm/</a:t>
            </a:r>
            <a:r>
              <a:rPr lang="en-US" dirty="0" err="1"/>
              <a:t>oC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1F3F9-19B8-4C5C-9AE4-E63217BD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88" y="2969251"/>
            <a:ext cx="4760792" cy="3340069"/>
          </a:xfrm>
          <a:prstGeom prst="rect">
            <a:avLst/>
          </a:prstGeom>
        </p:spPr>
      </p:pic>
      <p:pic>
        <p:nvPicPr>
          <p:cNvPr id="14338" name="Picture 2" descr="Image result for bandpass filter wdm">
            <a:extLst>
              <a:ext uri="{FF2B5EF4-FFF2-40B4-BE49-F238E27FC236}">
                <a16:creationId xmlns:a16="http://schemas.microsoft.com/office/drawing/2014/main" id="{6B52A982-730A-405F-AC68-464EDDA4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8" y="4217329"/>
            <a:ext cx="3023898" cy="19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05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1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FBG and Circulator as </a:t>
            </a:r>
            <a:r>
              <a:rPr lang="en-US" dirty="0" err="1"/>
              <a:t>Demux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2438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dirty="0" err="1"/>
              <a:t>Demultiplexing</a:t>
            </a:r>
            <a:r>
              <a:rPr lang="en-US" dirty="0"/>
              <a:t> (wavelength dropping) process:</a:t>
            </a:r>
          </a:p>
          <a:p>
            <a:pPr>
              <a:spcBef>
                <a:spcPct val="0"/>
              </a:spcBef>
            </a:pPr>
            <a:r>
              <a:rPr lang="en-US" dirty="0"/>
              <a:t> Consider 4 wavelengths entering a circulator at port 1.</a:t>
            </a:r>
          </a:p>
          <a:p>
            <a:pPr>
              <a:spcBef>
                <a:spcPct val="0"/>
              </a:spcBef>
            </a:pPr>
            <a:r>
              <a:rPr lang="en-US" dirty="0"/>
              <a:t> All wavelengths exit from port 2.</a:t>
            </a:r>
          </a:p>
          <a:p>
            <a:pPr>
              <a:spcBef>
                <a:spcPct val="0"/>
              </a:spcBef>
            </a:pPr>
            <a:r>
              <a:rPr lang="en-US" dirty="0"/>
              <a:t> The fiber Bragg grating is designed to reflect </a:t>
            </a:r>
            <a:r>
              <a:rPr lang="el-GR" dirty="0"/>
              <a:t>λ</a:t>
            </a:r>
            <a:r>
              <a:rPr lang="en-US" dirty="0"/>
              <a:t>2 and pass all other wavelengths.</a:t>
            </a:r>
          </a:p>
          <a:p>
            <a:pPr>
              <a:spcBef>
                <a:spcPct val="0"/>
              </a:spcBef>
            </a:pPr>
            <a:r>
              <a:rPr lang="en-US" dirty="0"/>
              <a:t> After reflection, </a:t>
            </a:r>
            <a:r>
              <a:rPr lang="el-GR" dirty="0"/>
              <a:t>λ</a:t>
            </a:r>
            <a:r>
              <a:rPr lang="en-US" dirty="0"/>
              <a:t>2 enters port 2 and comes out of port 3.</a:t>
            </a:r>
          </a:p>
          <a:p>
            <a:pPr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BE8412-4579-704F-B805-E407BFFF018C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28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81400"/>
            <a:ext cx="67976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607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FBG and Circulator as Mux</a:t>
            </a:r>
            <a:endParaRPr lang="en-US" b="1" dirty="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2209800"/>
          </a:xfrm>
        </p:spPr>
        <p:txBody>
          <a:bodyPr/>
          <a:lstStyle/>
          <a:p>
            <a:r>
              <a:rPr lang="en-US" dirty="0"/>
              <a:t>One needs to cascade N-1 FBGs and N-1 circulators for combining or separating N wavelengths. </a:t>
            </a:r>
          </a:p>
          <a:p>
            <a:r>
              <a:rPr lang="en-US" dirty="0"/>
              <a:t>Example for multiplexing four wavelengths using three FBGs and three circulators (labeled C2, C3, and C4). The fiber grating filters labeled</a:t>
            </a:r>
          </a:p>
          <a:p>
            <a:r>
              <a:rPr lang="en-US" dirty="0"/>
              <a:t>FBG2, FBG3, and FBG4 are constructed to reflect wavelengths </a:t>
            </a:r>
            <a:r>
              <a:rPr lang="el-GR" dirty="0"/>
              <a:t>λ</a:t>
            </a:r>
            <a:r>
              <a:rPr lang="en-US" dirty="0"/>
              <a:t>2, </a:t>
            </a:r>
            <a:r>
              <a:rPr lang="el-GR" dirty="0"/>
              <a:t>λ</a:t>
            </a:r>
            <a:r>
              <a:rPr lang="en-US" dirty="0"/>
              <a:t>3, and </a:t>
            </a:r>
            <a:r>
              <a:rPr lang="el-GR" dirty="0"/>
              <a:t>λ</a:t>
            </a:r>
            <a:r>
              <a:rPr lang="en-US" dirty="0"/>
              <a:t>4, respectively, and to pass all others.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63067F-2C98-9840-8F5B-D93483319889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29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81413"/>
            <a:ext cx="5334000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WDM, DWDM and CWDM network concepts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WDM network components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Wavelength routing and switching technologies and architecture  in WDM network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session: passive star networks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50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7544" y="1729637"/>
            <a:ext cx="2232248" cy="2376264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Star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283968" y="1945661"/>
            <a:ext cx="1368152" cy="1512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NXN</a:t>
            </a:r>
          </a:p>
          <a:p>
            <a:pPr algn="ctr"/>
            <a:r>
              <a:rPr lang="en-US" dirty="0"/>
              <a:t>Coupler</a:t>
            </a:r>
          </a:p>
        </p:txBody>
      </p:sp>
      <p:sp>
        <p:nvSpPr>
          <p:cNvPr id="7" name="Oval 6"/>
          <p:cNvSpPr/>
          <p:nvPr/>
        </p:nvSpPr>
        <p:spPr>
          <a:xfrm>
            <a:off x="7236296" y="937549"/>
            <a:ext cx="1152128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Node 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2120" y="1513613"/>
            <a:ext cx="1584176" cy="792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3"/>
          </p:cNvCxnSpPr>
          <p:nvPr/>
        </p:nvCxnSpPr>
        <p:spPr>
          <a:xfrm flipH="1">
            <a:off x="5652120" y="1801645"/>
            <a:ext cx="1800200" cy="900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4128" y="2881765"/>
            <a:ext cx="1800200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652120" y="3169797"/>
            <a:ext cx="1800200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716016" y="3457829"/>
            <a:ext cx="43991" cy="1412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076056" y="3529837"/>
            <a:ext cx="0" cy="12241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52320" y="3529837"/>
            <a:ext cx="1152128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Node 2</a:t>
            </a:r>
          </a:p>
        </p:txBody>
      </p:sp>
      <p:sp>
        <p:nvSpPr>
          <p:cNvPr id="33" name="Oval 32"/>
          <p:cNvSpPr/>
          <p:nvPr/>
        </p:nvSpPr>
        <p:spPr>
          <a:xfrm>
            <a:off x="4572000" y="4753973"/>
            <a:ext cx="1152128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Node N</a:t>
            </a:r>
          </a:p>
        </p:txBody>
      </p:sp>
      <p:sp>
        <p:nvSpPr>
          <p:cNvPr id="42" name="TextBox 41"/>
          <p:cNvSpPr txBox="1"/>
          <p:nvPr/>
        </p:nvSpPr>
        <p:spPr>
          <a:xfrm rot="19912924">
            <a:off x="5525246" y="145902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λ1, λ2,…., </a:t>
            </a:r>
            <a:r>
              <a:rPr lang="en-US" dirty="0" err="1"/>
              <a:t>λn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40152" y="4537949"/>
            <a:ext cx="1800200" cy="72008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397138">
            <a:off x="6164659" y="296382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λ1, λ2,…., </a:t>
            </a:r>
            <a:r>
              <a:rPr lang="en-US" dirty="0" err="1"/>
              <a:t>λn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5400000">
            <a:off x="4580482" y="39719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λ1, λ2,…., </a:t>
            </a:r>
            <a:r>
              <a:rPr lang="en-US" dirty="0" err="1"/>
              <a:t>λn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43808" y="28817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λ1, λ2,…., </a:t>
            </a:r>
            <a:r>
              <a:rPr lang="en-US" dirty="0" err="1"/>
              <a:t>λn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1840" y="180164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2240" y="20896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44208" y="374586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11960" y="417790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λn</a:t>
            </a:r>
            <a:endParaRPr lang="en-US" dirty="0"/>
          </a:p>
        </p:txBody>
      </p:sp>
      <p:sp>
        <p:nvSpPr>
          <p:cNvPr id="57" name="Trapezoid 56"/>
          <p:cNvSpPr/>
          <p:nvPr/>
        </p:nvSpPr>
        <p:spPr>
          <a:xfrm rot="5400000">
            <a:off x="1619672" y="3025781"/>
            <a:ext cx="1008112" cy="576064"/>
          </a:xfrm>
          <a:prstGeom prst="trapezoi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DMUX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47664" y="3025781"/>
            <a:ext cx="0" cy="576064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15616" y="3573964"/>
            <a:ext cx="288032" cy="21602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76"/>
          <p:cNvSpPr txBox="1">
            <a:spLocks noChangeArrowheads="1"/>
          </p:cNvSpPr>
          <p:nvPr/>
        </p:nvSpPr>
        <p:spPr bwMode="auto">
          <a:xfrm>
            <a:off x="1043608" y="3529837"/>
            <a:ext cx="4556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rgbClr val="000000"/>
                </a:solidFill>
              </a:rPr>
              <a:t>RX</a:t>
            </a:r>
            <a:r>
              <a:rPr lang="en-US" sz="1200" baseline="-25000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403648" y="3673853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403648" y="2953773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115616" y="2881765"/>
            <a:ext cx="288032" cy="21602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76"/>
          <p:cNvSpPr txBox="1">
            <a:spLocks noChangeArrowheads="1"/>
          </p:cNvSpPr>
          <p:nvPr/>
        </p:nvSpPr>
        <p:spPr bwMode="auto">
          <a:xfrm>
            <a:off x="1043608" y="2822457"/>
            <a:ext cx="455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rgbClr val="000000"/>
                </a:solidFill>
              </a:rPr>
              <a:t>RX</a:t>
            </a:r>
            <a:r>
              <a:rPr lang="en-US" sz="1200" baseline="-25000" dirty="0" err="1">
                <a:solidFill>
                  <a:srgbClr val="000000"/>
                </a:solidFill>
              </a:rPr>
              <a:t>n</a:t>
            </a:r>
            <a:endParaRPr lang="en-US" sz="1200" baseline="-250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03648" y="374586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31640" y="266574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λn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2411760" y="3313813"/>
            <a:ext cx="1800200" cy="0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83768" y="2161685"/>
            <a:ext cx="1800200" cy="0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75656" y="1873653"/>
            <a:ext cx="1008112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TX3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Laser λ3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87624" y="4105901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9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4 nodes star</a:t>
            </a:r>
          </a:p>
          <a:p>
            <a:pPr lvl="1"/>
            <a:r>
              <a:rPr lang="en-US" dirty="0"/>
              <a:t>What is size of coupler</a:t>
            </a:r>
          </a:p>
          <a:p>
            <a:pPr lvl="1"/>
            <a:r>
              <a:rPr lang="en-US" dirty="0"/>
              <a:t>How many wavelength do you need?</a:t>
            </a:r>
          </a:p>
          <a:p>
            <a:pPr lvl="1"/>
            <a:r>
              <a:rPr lang="en-US" dirty="0"/>
              <a:t>How many Transmitters do you need?</a:t>
            </a:r>
          </a:p>
          <a:p>
            <a:pPr lvl="1"/>
            <a:r>
              <a:rPr lang="en-US" dirty="0"/>
              <a:t>How many filter do you need 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73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C493-446E-4A66-9686-5F6C409D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EDFA-79EA-4653-9A60-684C4A9A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9AF3A-4957-4FAE-863E-4696F7173A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24C88-5B53-44A5-9DDB-0427A3043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77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ＭＳ Ｐゴシック" charset="0"/>
              </a:rPr>
              <a:t>Wavelength Division Multiplexing (WDM)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921BE-7ABD-4086-8A55-FC5F47A8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2988"/>
            <a:ext cx="7776864" cy="52550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WDM Networks Advantages </a:t>
            </a:r>
          </a:p>
        </p:txBody>
      </p:sp>
      <p:sp>
        <p:nvSpPr>
          <p:cNvPr id="346114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Format Independent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 Information in completely different format can be transmitted over the same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fibre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Each wavelength channel can use different format</a:t>
            </a:r>
          </a:p>
          <a:p>
            <a:endParaRPr lang="en-US" sz="1800" dirty="0">
              <a:solidFill>
                <a:schemeClr val="accent1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Switching and Routing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Can be carried out using wavelength (optical) dependent devices </a:t>
            </a:r>
          </a:p>
          <a:p>
            <a:endParaRPr lang="en-US" sz="1800" dirty="0">
              <a:solidFill>
                <a:schemeClr val="accent1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Scalability </a:t>
            </a:r>
          </a:p>
          <a:p>
            <a:pPr lvl="1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Allows for growth on demand </a:t>
            </a:r>
          </a:p>
          <a:p>
            <a:pPr lvl="1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Extra wavelength channels can be added when need arises </a:t>
            </a:r>
          </a:p>
          <a:p>
            <a:endParaRPr lang="en-US" dirty="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  <a:cs typeface="ＭＳ Ｐゴシック" charset="0"/>
              </a:rPr>
              <a:t>Optical Wavebands Definition - CWDM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3B6FE-3448-41B5-AE39-548F7ED9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1052736"/>
            <a:ext cx="8388424" cy="4954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  <a:cs typeface="ＭＳ Ｐゴシック" charset="0"/>
              </a:rPr>
              <a:t>Optical Wavebands Definition - DWDM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4D96A-A3A8-44A6-A977-8EAD6978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2736"/>
            <a:ext cx="7740352" cy="50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9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  <a:cs typeface="ＭＳ Ｐゴシック" charset="0"/>
              </a:rPr>
              <a:t>Optical Wavebands Definition - DWDM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6B28-FF81-4594-AC28-673E6A10E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98370"/>
            <a:ext cx="7524328" cy="51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2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813424" y="1600200"/>
            <a:ext cx="3330575" cy="4525963"/>
          </a:xfrm>
        </p:spPr>
        <p:txBody>
          <a:bodyPr/>
          <a:lstStyle/>
          <a:p>
            <a:pPr eaLnBrk="1" hangingPunct="1"/>
            <a:r>
              <a:rPr lang="en-GB" sz="16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ITU grid is defined at 100 GHz spacing throughout the L, C and S-bands</a:t>
            </a:r>
          </a:p>
          <a:p>
            <a:pPr eaLnBrk="1" hangingPunct="1"/>
            <a:r>
              <a:rPr lang="en-GB" sz="1600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50 GHz offset is an options for higher capacity systems</a:t>
            </a:r>
          </a:p>
        </p:txBody>
      </p:sp>
      <p:pic>
        <p:nvPicPr>
          <p:cNvPr id="96258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990417"/>
            <a:ext cx="5060910" cy="5135746"/>
          </a:xfr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  <a:cs typeface="ＭＳ Ｐゴシック" charset="0"/>
              </a:rPr>
              <a:t>Optical Wavebands Definition - DWDM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01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26810</TotalTime>
  <Words>1391</Words>
  <Application>Microsoft Macintosh PowerPoint</Application>
  <PresentationFormat>On-screen Show (4:3)</PresentationFormat>
  <Paragraphs>295</Paragraphs>
  <Slides>32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robotoregular</vt:lpstr>
      <vt:lpstr>Symbol</vt:lpstr>
      <vt:lpstr>Times</vt:lpstr>
      <vt:lpstr>Times New Roman</vt:lpstr>
      <vt:lpstr>Office Theme</vt:lpstr>
      <vt:lpstr>Equation</vt:lpstr>
      <vt:lpstr>Optical Networks  [EENGM0003]</vt:lpstr>
      <vt:lpstr>Part 2</vt:lpstr>
      <vt:lpstr>Topics</vt:lpstr>
      <vt:lpstr>Wavelength Division Multiplexing (WDM)</vt:lpstr>
      <vt:lpstr>WDM Networks Advantages </vt:lpstr>
      <vt:lpstr>Optical Wavebands Definition - CWDM</vt:lpstr>
      <vt:lpstr>Optical Wavebands Definition - DWDM</vt:lpstr>
      <vt:lpstr>Optical Wavebands Definition - DWDM</vt:lpstr>
      <vt:lpstr>Optical Wavebands Definition - DWDM</vt:lpstr>
      <vt:lpstr>DWDM and CWDM summary</vt:lpstr>
      <vt:lpstr>DWDM and CWDM summary</vt:lpstr>
      <vt:lpstr>Link Capacity &amp; Spectral Efficiency </vt:lpstr>
      <vt:lpstr>Link Capacity &amp; Spectral Efficiency </vt:lpstr>
      <vt:lpstr>WDM Network Path</vt:lpstr>
      <vt:lpstr>Simplest WDM network: WDM point-to-point network  </vt:lpstr>
      <vt:lpstr>Passive star network</vt:lpstr>
      <vt:lpstr>Passive Star WDM network</vt:lpstr>
      <vt:lpstr>Optical Coupler Losses</vt:lpstr>
      <vt:lpstr>Star Couplers</vt:lpstr>
      <vt:lpstr>Application: Passive Optical Networks (PON)</vt:lpstr>
      <vt:lpstr>WDM Multiplexer</vt:lpstr>
      <vt:lpstr>WDM DeMultiplexer</vt:lpstr>
      <vt:lpstr>WDM Optical Filters</vt:lpstr>
      <vt:lpstr>Optical WDM : Array Wave Guide</vt:lpstr>
      <vt:lpstr>WDM Multiplexer/DeMultiplexer and Isolators</vt:lpstr>
      <vt:lpstr>Isolator &amp; Circulator </vt:lpstr>
      <vt:lpstr>Fibre Gratings</vt:lpstr>
      <vt:lpstr>FBG and Circulator as Demux</vt:lpstr>
      <vt:lpstr>FBG and Circulator as Mux</vt:lpstr>
      <vt:lpstr>Passive Star Network</vt:lpstr>
      <vt:lpstr>Example</vt:lpstr>
      <vt:lpstr>End of Session 3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rebtc</dc:creator>
  <cp:lastModifiedBy>George Kanellos</cp:lastModifiedBy>
  <cp:revision>454</cp:revision>
  <cp:lastPrinted>2018-01-23T17:16:26Z</cp:lastPrinted>
  <dcterms:created xsi:type="dcterms:W3CDTF">2013-02-14T16:53:45Z</dcterms:created>
  <dcterms:modified xsi:type="dcterms:W3CDTF">2021-02-15T14:49:47Z</dcterms:modified>
</cp:coreProperties>
</file>